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2" r:id="rId2"/>
    <p:sldId id="293" r:id="rId3"/>
    <p:sldId id="284" r:id="rId4"/>
    <p:sldId id="257" r:id="rId5"/>
    <p:sldId id="258" r:id="rId6"/>
    <p:sldId id="259" r:id="rId7"/>
    <p:sldId id="260" r:id="rId8"/>
    <p:sldId id="285" r:id="rId9"/>
    <p:sldId id="262" r:id="rId10"/>
    <p:sldId id="273" r:id="rId11"/>
    <p:sldId id="265" r:id="rId12"/>
    <p:sldId id="274" r:id="rId13"/>
    <p:sldId id="266" r:id="rId14"/>
    <p:sldId id="267" r:id="rId15"/>
    <p:sldId id="269" r:id="rId16"/>
    <p:sldId id="270" r:id="rId17"/>
    <p:sldId id="281" r:id="rId18"/>
    <p:sldId id="271" r:id="rId19"/>
    <p:sldId id="282" r:id="rId20"/>
    <p:sldId id="272" r:id="rId21"/>
    <p:sldId id="286" r:id="rId22"/>
    <p:sldId id="289" r:id="rId23"/>
    <p:sldId id="288" r:id="rId24"/>
    <p:sldId id="290" r:id="rId25"/>
    <p:sldId id="287" r:id="rId26"/>
    <p:sldId id="283" r:id="rId27"/>
    <p:sldId id="29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6ADC1-A05D-48F2-81AC-DDE51BB5B3E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3EBF9-96F5-4AF0-814A-D5EC093DC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6ADC1-A05D-48F2-81AC-DDE51BB5B3E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3EBF9-96F5-4AF0-814A-D5EC093DC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6ADC1-A05D-48F2-81AC-DDE51BB5B3E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3EBF9-96F5-4AF0-814A-D5EC093DC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6ADC1-A05D-48F2-81AC-DDE51BB5B3E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3EBF9-96F5-4AF0-814A-D5EC093DC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6ADC1-A05D-48F2-81AC-DDE51BB5B3E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3EBF9-96F5-4AF0-814A-D5EC093DC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6ADC1-A05D-48F2-81AC-DDE51BB5B3E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3EBF9-96F5-4AF0-814A-D5EC093DC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6ADC1-A05D-48F2-81AC-DDE51BB5B3E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3EBF9-96F5-4AF0-814A-D5EC093DC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6ADC1-A05D-48F2-81AC-DDE51BB5B3E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3EBF9-96F5-4AF0-814A-D5EC093DC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6ADC1-A05D-48F2-81AC-DDE51BB5B3E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3EBF9-96F5-4AF0-814A-D5EC093DC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6ADC1-A05D-48F2-81AC-DDE51BB5B3E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3EBF9-96F5-4AF0-814A-D5EC093DCD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6ADC1-A05D-48F2-81AC-DDE51BB5B3E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3EBF9-96F5-4AF0-814A-D5EC093DCD5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56ADC1-A05D-48F2-81AC-DDE51BB5B3E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33EBF9-96F5-4AF0-814A-D5EC093DCD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48680"/>
            <a:ext cx="8183880" cy="54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UVODNE NAPOMENE</a:t>
            </a:r>
          </a:p>
          <a:p>
            <a:r>
              <a:rPr lang="en-US" dirty="0" err="1" smtClean="0"/>
              <a:t>Prezentacija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sledi</a:t>
            </a:r>
            <a:r>
              <a:rPr lang="en-US" dirty="0"/>
              <a:t> </a:t>
            </a:r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 smtClean="0"/>
              <a:t>nastavnu</a:t>
            </a:r>
            <a:r>
              <a:rPr lang="en-US" dirty="0"/>
              <a:t> </a:t>
            </a:r>
            <a:r>
              <a:rPr lang="en-US" dirty="0" err="1" smtClean="0"/>
              <a:t>jedinicu</a:t>
            </a:r>
            <a:r>
              <a:rPr lang="en-US" dirty="0"/>
              <a:t> </a:t>
            </a:r>
            <a:r>
              <a:rPr lang="en-US" i="1" dirty="0"/>
              <a:t>Children’s Social </a:t>
            </a:r>
            <a:r>
              <a:rPr lang="en-US" i="1" dirty="0" err="1"/>
              <a:t>Behaviour</a:t>
            </a:r>
            <a:r>
              <a:rPr lang="en-US" i="1" dirty="0"/>
              <a:t> in Nursery </a:t>
            </a:r>
            <a:r>
              <a:rPr lang="en-US" i="1" dirty="0" smtClean="0"/>
              <a:t>School.</a:t>
            </a:r>
          </a:p>
          <a:p>
            <a:endParaRPr lang="en-US" sz="900" i="1" dirty="0"/>
          </a:p>
          <a:p>
            <a:r>
              <a:rPr lang="en-US" dirty="0" smtClean="0"/>
              <a:t>Na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prezentacije</a:t>
            </a:r>
            <a:r>
              <a:rPr lang="en-US" dirty="0"/>
              <a:t> je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 smtClean="0"/>
              <a:t>reči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primerima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ponavljanje</a:t>
            </a:r>
            <a:r>
              <a:rPr lang="en-US" dirty="0"/>
              <a:t> </a:t>
            </a:r>
            <a:r>
              <a:rPr lang="en-US" dirty="0" err="1" smtClean="0"/>
              <a:t>nastavne</a:t>
            </a:r>
            <a:r>
              <a:rPr lang="en-US" dirty="0" smtClean="0"/>
              <a:t> </a:t>
            </a:r>
            <a:r>
              <a:rPr lang="en-US" dirty="0" err="1" smtClean="0"/>
              <a:t>jedinice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Na </a:t>
            </a:r>
            <a:r>
              <a:rPr lang="en-US" dirty="0" err="1"/>
              <a:t>poslednjem</a:t>
            </a:r>
            <a:r>
              <a:rPr lang="en-US" dirty="0"/>
              <a:t> </a:t>
            </a:r>
            <a:r>
              <a:rPr lang="en-US" dirty="0" err="1"/>
              <a:t>slajdu</a:t>
            </a:r>
            <a:r>
              <a:rPr lang="en-US" dirty="0"/>
              <a:t> je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kolokvijum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održan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5. </a:t>
            </a:r>
            <a:r>
              <a:rPr lang="sr-Latn-RS" dirty="0" smtClean="0"/>
              <a:t>času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39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srgbClr val="D34817"/>
              </a:buClr>
            </a:pPr>
            <a:r>
              <a:rPr lang="sr-Latn-CS" sz="3600" dirty="0">
                <a:solidFill>
                  <a:prstClr val="black"/>
                </a:solidFill>
              </a:rPr>
              <a:t>What happens when we step in and put a stop to name-calling? </a:t>
            </a:r>
            <a:endParaRPr lang="en-US" sz="3000" b="1" u="sng" dirty="0" smtClean="0"/>
          </a:p>
          <a:p>
            <a:r>
              <a:rPr lang="sr-Latn-CS" sz="3000" b="1" u="sng" dirty="0" smtClean="0"/>
              <a:t>There are a lot of possibilities</a:t>
            </a:r>
            <a:r>
              <a:rPr lang="sr-Latn-CS" sz="3000" b="1" dirty="0" smtClean="0"/>
              <a:t>: </a:t>
            </a:r>
          </a:p>
          <a:p>
            <a:pPr>
              <a:buNone/>
            </a:pPr>
            <a:r>
              <a:rPr lang="sr-Latn-CS" sz="3200" b="1" dirty="0" smtClean="0"/>
              <a:t>(1) </a:t>
            </a:r>
            <a:r>
              <a:rPr lang="sr-Latn-CS" sz="3200" dirty="0" smtClean="0"/>
              <a:t>the </a:t>
            </a:r>
            <a:r>
              <a:rPr lang="sr-Latn-CS" sz="3200" dirty="0" err="1" smtClean="0"/>
              <a:t>victim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feels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worse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because</a:t>
            </a:r>
            <a:r>
              <a:rPr lang="sr-Latn-CS" sz="3200" dirty="0" smtClean="0"/>
              <a:t> he is </a:t>
            </a:r>
            <a:r>
              <a:rPr lang="sr-Latn-CS" sz="3200" dirty="0" err="1" smtClean="0"/>
              <a:t>being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treated</a:t>
            </a:r>
            <a:r>
              <a:rPr lang="sr-Latn-CS" sz="3200" dirty="0" smtClean="0"/>
              <a:t> like a </a:t>
            </a:r>
            <a:r>
              <a:rPr lang="sr-Latn-CS" sz="3200" dirty="0" err="1" smtClean="0"/>
              <a:t>weakling</a:t>
            </a:r>
            <a:r>
              <a:rPr lang="sr-Latn-CS" sz="3200" dirty="0" smtClean="0"/>
              <a:t> </a:t>
            </a:r>
          </a:p>
          <a:p>
            <a:pPr>
              <a:buNone/>
            </a:pPr>
            <a:r>
              <a:rPr lang="sr-Latn-CS" sz="3200" b="1" dirty="0" smtClean="0"/>
              <a:t>(2) </a:t>
            </a:r>
            <a:r>
              <a:rPr lang="sr-Latn-CS" sz="3200" dirty="0" smtClean="0"/>
              <a:t>the </a:t>
            </a:r>
            <a:r>
              <a:rPr lang="sr-Latn-CS" sz="3200" dirty="0" err="1" smtClean="0"/>
              <a:t>name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callers</a:t>
            </a:r>
            <a:r>
              <a:rPr lang="sr-Latn-CS" sz="3200" dirty="0" smtClean="0"/>
              <a:t> lose </a:t>
            </a:r>
            <a:r>
              <a:rPr lang="sr-Latn-CS" sz="3200" dirty="0" err="1" smtClean="0"/>
              <a:t>respect</a:t>
            </a:r>
            <a:r>
              <a:rPr lang="sr-Latn-CS" sz="3200" dirty="0" smtClean="0"/>
              <a:t> for the </a:t>
            </a:r>
            <a:r>
              <a:rPr lang="sr-Latn-CS" sz="3200" dirty="0" err="1" smtClean="0"/>
              <a:t>victim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because</a:t>
            </a:r>
            <a:r>
              <a:rPr lang="sr-Latn-CS" sz="3200" dirty="0" smtClean="0"/>
              <a:t> the </a:t>
            </a:r>
            <a:r>
              <a:rPr lang="sr-Latn-CS" sz="3200" dirty="0" err="1" smtClean="0"/>
              <a:t>teacher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rescued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him</a:t>
            </a:r>
            <a:r>
              <a:rPr lang="sr-Latn-CS" sz="3200" dirty="0" smtClean="0"/>
              <a:t> </a:t>
            </a:r>
          </a:p>
          <a:p>
            <a:pPr>
              <a:buNone/>
            </a:pPr>
            <a:r>
              <a:rPr lang="sr-Latn-CS" sz="3200" b="1" dirty="0" smtClean="0"/>
              <a:t>(3) </a:t>
            </a:r>
            <a:r>
              <a:rPr lang="sr-Latn-CS" sz="3200" dirty="0" smtClean="0"/>
              <a:t>the </a:t>
            </a:r>
            <a:r>
              <a:rPr lang="sr-Latn-CS" sz="3200" dirty="0" err="1" smtClean="0"/>
              <a:t>victim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begins</a:t>
            </a:r>
            <a:r>
              <a:rPr lang="sr-Latn-CS" sz="3200" dirty="0" smtClean="0"/>
              <a:t> to </a:t>
            </a:r>
            <a:r>
              <a:rPr lang="sr-Latn-CS" sz="3200" dirty="0" err="1" smtClean="0"/>
              <a:t>depend</a:t>
            </a:r>
            <a:r>
              <a:rPr lang="sr-Latn-CS" sz="3200" dirty="0" smtClean="0"/>
              <a:t> on the </a:t>
            </a:r>
            <a:r>
              <a:rPr lang="sr-Latn-CS" sz="3200" dirty="0" err="1" smtClean="0"/>
              <a:t>teacher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instead</a:t>
            </a:r>
            <a:r>
              <a:rPr lang="sr-Latn-CS" sz="3200" dirty="0" smtClean="0"/>
              <a:t> of </a:t>
            </a:r>
            <a:r>
              <a:rPr lang="sr-Latn-CS" sz="3200" dirty="0" err="1" smtClean="0"/>
              <a:t>defending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himself</a:t>
            </a:r>
            <a:endParaRPr lang="sr-Latn-CS" sz="3200" dirty="0" smtClean="0"/>
          </a:p>
          <a:p>
            <a:pPr>
              <a:buNone/>
            </a:pPr>
            <a:r>
              <a:rPr lang="sr-Latn-CS" sz="3200" b="1" dirty="0" smtClean="0"/>
              <a:t>(4) </a:t>
            </a:r>
            <a:r>
              <a:rPr lang="sr-Latn-CS" sz="3200" dirty="0" smtClean="0"/>
              <a:t>the name callers stop when the teacher can hear, but continue when </a:t>
            </a:r>
            <a:r>
              <a:rPr lang="en-US" sz="3200" dirty="0" smtClean="0"/>
              <a:t>he/</a:t>
            </a:r>
            <a:r>
              <a:rPr lang="sr-Latn-CS" sz="3200" dirty="0" smtClean="0"/>
              <a:t>she can't </a:t>
            </a:r>
          </a:p>
          <a:p>
            <a:pPr>
              <a:buNone/>
            </a:pPr>
            <a:r>
              <a:rPr lang="sr-Latn-CS" sz="3200" b="1" dirty="0" smtClean="0"/>
              <a:t>(5) </a:t>
            </a:r>
            <a:r>
              <a:rPr lang="sr-Latn-CS" sz="3200" dirty="0" smtClean="0"/>
              <a:t>the </a:t>
            </a:r>
            <a:r>
              <a:rPr lang="sr-Latn-CS" sz="3200" dirty="0" err="1" smtClean="0"/>
              <a:t>name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callers</a:t>
            </a:r>
            <a:r>
              <a:rPr lang="sr-Latn-CS" sz="3200" dirty="0" smtClean="0"/>
              <a:t> stop </a:t>
            </a:r>
            <a:r>
              <a:rPr lang="sr-Latn-CS" sz="3200" dirty="0" err="1" smtClean="0"/>
              <a:t>and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everyone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makes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friends</a:t>
            </a:r>
            <a:r>
              <a:rPr lang="sr-Latn-C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fifth possibility </a:t>
            </a:r>
            <a:r>
              <a:rPr lang="sr-Latn-CS" sz="3200" dirty="0" smtClean="0"/>
              <a:t>is </a:t>
            </a:r>
            <a:r>
              <a:rPr lang="sr-Latn-CS" sz="3200" dirty="0"/>
              <a:t>more common than you may think. </a:t>
            </a:r>
            <a:r>
              <a:rPr lang="sr-Latn-CS" sz="3200" dirty="0" smtClean="0"/>
              <a:t>It will </a:t>
            </a:r>
            <a:r>
              <a:rPr lang="sr-Latn-CS" sz="3200" dirty="0"/>
              <a:t>probably happen </a:t>
            </a:r>
            <a:r>
              <a:rPr lang="en-US" sz="3200" dirty="0" smtClean="0"/>
              <a:t>even if you don’t </a:t>
            </a:r>
            <a:r>
              <a:rPr lang="sr-Latn-CS" sz="3200" dirty="0" smtClean="0"/>
              <a:t>intervene</a:t>
            </a:r>
            <a:r>
              <a:rPr lang="sr-Latn-CS" sz="3200" dirty="0"/>
              <a:t>. </a:t>
            </a:r>
            <a:endParaRPr lang="sr-Latn-CS" sz="3200" dirty="0" smtClean="0"/>
          </a:p>
          <a:p>
            <a:pPr>
              <a:buNone/>
            </a:pPr>
            <a:endParaRPr lang="sr-Latn-CS" sz="3200" dirty="0" smtClean="0"/>
          </a:p>
          <a:p>
            <a:r>
              <a:rPr lang="sr-Latn-CS" sz="3200" dirty="0" smtClean="0"/>
              <a:t>We </a:t>
            </a:r>
            <a:r>
              <a:rPr lang="sr-Latn-CS" sz="3200" dirty="0"/>
              <a:t>want kids to be independent and think for </a:t>
            </a:r>
            <a:r>
              <a:rPr lang="sr-Latn-CS" sz="3200" dirty="0" smtClean="0"/>
              <a:t>themselves, but we also want to </a:t>
            </a:r>
            <a:r>
              <a:rPr lang="sr-Latn-CS" sz="3200" dirty="0"/>
              <a:t>protect them </a:t>
            </a:r>
            <a:r>
              <a:rPr lang="sr-Latn-CS" sz="3200" dirty="0" smtClean="0"/>
              <a:t>from being hurt and los</a:t>
            </a:r>
            <a:r>
              <a:rPr lang="en-US" sz="3200" dirty="0" err="1" smtClean="0"/>
              <a:t>ing</a:t>
            </a:r>
            <a:r>
              <a:rPr lang="sr-Latn-CS" sz="3200" dirty="0" smtClean="0"/>
              <a:t> self-esteem</a:t>
            </a:r>
            <a:r>
              <a:rPr lang="sr-Latn-CS" sz="3200" dirty="0"/>
              <a:t>. </a:t>
            </a:r>
            <a:endParaRPr lang="sr-Latn-CS" sz="3200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052736"/>
            <a:ext cx="8183880" cy="4032448"/>
          </a:xfrm>
        </p:spPr>
        <p:txBody>
          <a:bodyPr/>
          <a:lstStyle/>
          <a:p>
            <a:r>
              <a:rPr lang="sr-Latn-CS" sz="3200" dirty="0" smtClean="0"/>
              <a:t>So </a:t>
            </a:r>
            <a:r>
              <a:rPr lang="sr-Latn-CS" sz="3200" dirty="0" err="1" smtClean="0"/>
              <a:t>how</a:t>
            </a:r>
            <a:r>
              <a:rPr lang="sr-Latn-CS" sz="3200" dirty="0" smtClean="0"/>
              <a:t> do </a:t>
            </a:r>
            <a:r>
              <a:rPr lang="sr-Latn-CS" sz="3200" dirty="0" err="1" smtClean="0"/>
              <a:t>we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know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when</a:t>
            </a:r>
            <a:r>
              <a:rPr lang="sr-Latn-CS" sz="3200" dirty="0" smtClean="0"/>
              <a:t> to </a:t>
            </a:r>
            <a:r>
              <a:rPr lang="sr-Latn-CS" sz="3200" dirty="0" err="1" smtClean="0"/>
              <a:t>step</a:t>
            </a:r>
            <a:r>
              <a:rPr lang="sr-Latn-CS" sz="3200" dirty="0" smtClean="0"/>
              <a:t> in? </a:t>
            </a:r>
          </a:p>
          <a:p>
            <a:pPr>
              <a:buNone/>
            </a:pPr>
            <a:endParaRPr lang="sr-Latn-CS" sz="3200" dirty="0" smtClean="0"/>
          </a:p>
          <a:p>
            <a:pPr>
              <a:buNone/>
            </a:pPr>
            <a:r>
              <a:rPr lang="sr-Latn-CS" sz="3200" dirty="0" smtClean="0"/>
              <a:t>  </a:t>
            </a:r>
            <a:r>
              <a:rPr lang="sr-Latn-CS" sz="3200" dirty="0" err="1" smtClean="0"/>
              <a:t>There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are</a:t>
            </a:r>
            <a:r>
              <a:rPr lang="sr-Latn-CS" sz="3200" dirty="0" smtClean="0"/>
              <a:t> no set </a:t>
            </a:r>
            <a:r>
              <a:rPr lang="sr-Latn-CS" sz="3200" dirty="0" err="1" smtClean="0"/>
              <a:t>rules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because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each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child</a:t>
            </a:r>
            <a:r>
              <a:rPr lang="sr-Latn-CS" sz="3200" dirty="0" smtClean="0"/>
              <a:t>/</a:t>
            </a:r>
            <a:r>
              <a:rPr lang="sr-Latn-CS" sz="3200" dirty="0" err="1" smtClean="0"/>
              <a:t>situation</a:t>
            </a:r>
            <a:r>
              <a:rPr lang="sr-Latn-CS" sz="3200" dirty="0" smtClean="0"/>
              <a:t> is </a:t>
            </a:r>
            <a:r>
              <a:rPr lang="sr-Latn-CS" sz="3200" dirty="0" err="1" smtClean="0"/>
              <a:t>different</a:t>
            </a:r>
            <a:r>
              <a:rPr lang="sr-Latn-CS" sz="3200" dirty="0" smtClean="0"/>
              <a:t>. But </a:t>
            </a:r>
            <a:r>
              <a:rPr lang="sr-Latn-CS" sz="3200" dirty="0" err="1" smtClean="0"/>
              <a:t>there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are</a:t>
            </a:r>
            <a:r>
              <a:rPr lang="sr-Latn-CS" sz="3200" dirty="0" smtClean="0"/>
              <a:t> some general </a:t>
            </a:r>
            <a:r>
              <a:rPr lang="sr-Latn-CS" sz="3200" dirty="0" err="1" smtClean="0"/>
              <a:t>guidelines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that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might</a:t>
            </a:r>
            <a:r>
              <a:rPr lang="sr-Latn-CS" sz="3200" dirty="0" smtClean="0"/>
              <a:t> be </a:t>
            </a:r>
            <a:r>
              <a:rPr lang="sr-Latn-CS" sz="3200" dirty="0" err="1" smtClean="0"/>
              <a:t>helpful</a:t>
            </a:r>
            <a:r>
              <a:rPr lang="sr-Latn-CS" sz="3200" dirty="0" smtClean="0"/>
              <a:t>!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Ask </a:t>
            </a:r>
            <a:r>
              <a:rPr lang="en-US" sz="3200" dirty="0" smtClean="0"/>
              <a:t>yourself these questions:</a:t>
            </a:r>
          </a:p>
          <a:p>
            <a:pPr marL="0" indent="0">
              <a:buNone/>
            </a:pPr>
            <a:endParaRPr lang="en-US" sz="1100" dirty="0" smtClean="0"/>
          </a:p>
          <a:p>
            <a:pPr>
              <a:lnSpc>
                <a:spcPct val="150000"/>
              </a:lnSpc>
            </a:pPr>
            <a:r>
              <a:rPr lang="sr-Latn-CS" sz="3200" b="1" dirty="0" smtClean="0"/>
              <a:t>IS </a:t>
            </a:r>
            <a:r>
              <a:rPr lang="sr-Latn-CS" sz="3200" b="1" dirty="0"/>
              <a:t>IT FUN? </a:t>
            </a:r>
            <a:endParaRPr lang="sr-Latn-CS" sz="3200" b="1" dirty="0" smtClean="0"/>
          </a:p>
          <a:p>
            <a:pPr lvl="0">
              <a:lnSpc>
                <a:spcPct val="150000"/>
              </a:lnSpc>
              <a:buClr>
                <a:srgbClr val="D34817"/>
              </a:buClr>
            </a:pPr>
            <a:r>
              <a:rPr lang="sr-Latn-CS" sz="3200" b="1" dirty="0" smtClean="0">
                <a:solidFill>
                  <a:prstClr val="black"/>
                </a:solidFill>
              </a:rPr>
              <a:t>IS </a:t>
            </a:r>
            <a:r>
              <a:rPr lang="sr-Latn-CS" sz="3200" b="1" dirty="0">
                <a:solidFill>
                  <a:prstClr val="black"/>
                </a:solidFill>
              </a:rPr>
              <a:t>IT REAL? </a:t>
            </a:r>
            <a:endParaRPr lang="sr-Latn-CS" sz="32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  <a:buClr>
                <a:srgbClr val="D34817"/>
              </a:buClr>
            </a:pPr>
            <a:r>
              <a:rPr lang="sr-Latn-CS" sz="3200" b="1" dirty="0" smtClean="0">
                <a:solidFill>
                  <a:prstClr val="black"/>
                </a:solidFill>
              </a:rPr>
              <a:t>IS </a:t>
            </a:r>
            <a:r>
              <a:rPr lang="sr-Latn-CS" sz="3200" b="1" dirty="0">
                <a:solidFill>
                  <a:prstClr val="black"/>
                </a:solidFill>
              </a:rPr>
              <a:t>IT AN UNEVEN MATCH? </a:t>
            </a:r>
          </a:p>
          <a:p>
            <a:pPr lvl="0">
              <a:lnSpc>
                <a:spcPct val="150000"/>
              </a:lnSpc>
              <a:buClr>
                <a:srgbClr val="D34817"/>
              </a:buClr>
            </a:pPr>
            <a:r>
              <a:rPr lang="sr-Latn-CS" sz="3200" b="1" dirty="0">
                <a:solidFill>
                  <a:prstClr val="black"/>
                </a:solidFill>
              </a:rPr>
              <a:t>IS IT REPETIVE</a:t>
            </a:r>
            <a:r>
              <a:rPr lang="sr-Latn-CS" sz="3200" b="1" dirty="0" smtClean="0">
                <a:solidFill>
                  <a:prstClr val="black"/>
                </a:solidFill>
              </a:rPr>
              <a:t>?</a:t>
            </a:r>
            <a:endParaRPr lang="en-US" sz="3200" b="1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50000"/>
              </a:lnSpc>
              <a:buClr>
                <a:srgbClr val="D34817"/>
              </a:buClr>
              <a:buNone/>
            </a:pPr>
            <a:r>
              <a:rPr lang="sr-Latn-CS" sz="3200" b="1" dirty="0" smtClean="0">
                <a:solidFill>
                  <a:prstClr val="black"/>
                </a:solidFill>
              </a:rPr>
              <a:t> </a:t>
            </a:r>
            <a:endParaRPr lang="sr-Latn-CS" sz="3200" b="1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sr-Latn-CS" sz="3200" b="1" dirty="0">
                <a:solidFill>
                  <a:prstClr val="black"/>
                </a:solidFill>
              </a:rPr>
              <a:t>USE YOUR </a:t>
            </a:r>
            <a:r>
              <a:rPr lang="sr-Latn-CS" sz="3200" b="1" dirty="0" smtClean="0">
                <a:solidFill>
                  <a:prstClr val="black"/>
                </a:solidFill>
              </a:rPr>
              <a:t>JUDGMENT </a:t>
            </a:r>
            <a:endParaRPr lang="sr-Latn-CS" sz="3200" b="1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55000" lnSpcReduction="20000"/>
          </a:bodyPr>
          <a:lstStyle/>
          <a:p>
            <a:r>
              <a:rPr lang="sr-Latn-CS" sz="4500" b="1" u="sng" dirty="0"/>
              <a:t>Teaching Children to </a:t>
            </a:r>
            <a:r>
              <a:rPr lang="sr-Latn-CS" sz="4500" b="1" u="sng" dirty="0" smtClean="0"/>
              <a:t>Share</a:t>
            </a:r>
            <a:endParaRPr lang="en-US" sz="4500" b="1" u="sng" dirty="0" smtClean="0"/>
          </a:p>
          <a:p>
            <a:pPr marL="0" indent="0">
              <a:buNone/>
            </a:pPr>
            <a:endParaRPr lang="en-US" sz="1500" u="sng" dirty="0"/>
          </a:p>
          <a:p>
            <a:pPr marL="0" lvl="0" indent="0">
              <a:buClr>
                <a:srgbClr val="D34817"/>
              </a:buClr>
              <a:buNone/>
            </a:pPr>
            <a:r>
              <a:rPr lang="sr-Latn-CS" sz="4500" dirty="0" smtClean="0">
                <a:solidFill>
                  <a:prstClr val="black"/>
                </a:solidFill>
              </a:rPr>
              <a:t>We </a:t>
            </a:r>
            <a:r>
              <a:rPr lang="sr-Latn-CS" sz="4500" dirty="0">
                <a:solidFill>
                  <a:prstClr val="black"/>
                </a:solidFill>
              </a:rPr>
              <a:t>want children to be generous, kind, and cooperative, so we demand that they share.</a:t>
            </a:r>
          </a:p>
          <a:p>
            <a:pPr lvl="0">
              <a:buClr>
                <a:srgbClr val="D34817"/>
              </a:buClr>
              <a:buNone/>
            </a:pPr>
            <a:endParaRPr lang="en-US" sz="3000" b="1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sz="4500" b="1" dirty="0" smtClean="0">
                <a:solidFill>
                  <a:prstClr val="black"/>
                </a:solidFill>
              </a:rPr>
              <a:t>However, this approach has some b</a:t>
            </a:r>
            <a:r>
              <a:rPr lang="sr-Latn-CS" sz="4500" b="1" dirty="0" smtClean="0">
                <a:solidFill>
                  <a:prstClr val="black"/>
                </a:solidFill>
              </a:rPr>
              <a:t>ad </a:t>
            </a:r>
            <a:r>
              <a:rPr lang="sr-Latn-CS" sz="4500" b="1" dirty="0">
                <a:solidFill>
                  <a:prstClr val="black"/>
                </a:solidFill>
              </a:rPr>
              <a:t>points:</a:t>
            </a:r>
          </a:p>
          <a:p>
            <a:pPr lvl="0">
              <a:buClr>
                <a:srgbClr val="D34817"/>
              </a:buClr>
            </a:pPr>
            <a:r>
              <a:rPr lang="sr-Latn-CS" sz="4500" dirty="0">
                <a:solidFill>
                  <a:prstClr val="black"/>
                </a:solidFill>
              </a:rPr>
              <a:t>Demanding that children share ignores their feelings and does not truly teach them to share.  </a:t>
            </a:r>
            <a:endParaRPr lang="en-US" sz="45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D34817"/>
              </a:buClr>
              <a:buNone/>
            </a:pPr>
            <a:endParaRPr lang="sr-Latn-CS" sz="13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sr-Latn-CS" sz="4500" dirty="0">
                <a:solidFill>
                  <a:prstClr val="black"/>
                </a:solidFill>
              </a:rPr>
              <a:t>It more likely teaches children to feel angry and to believe that sharing </a:t>
            </a:r>
            <a:r>
              <a:rPr lang="sr-Latn-CS" sz="4500" dirty="0" smtClean="0">
                <a:solidFill>
                  <a:prstClr val="black"/>
                </a:solidFill>
              </a:rPr>
              <a:t>always </a:t>
            </a:r>
            <a:r>
              <a:rPr lang="en-US" sz="4500" dirty="0" smtClean="0">
                <a:solidFill>
                  <a:prstClr val="black"/>
                </a:solidFill>
              </a:rPr>
              <a:t>goes with </a:t>
            </a:r>
            <a:r>
              <a:rPr lang="sr-Latn-CS" sz="4500" dirty="0" smtClean="0">
                <a:solidFill>
                  <a:prstClr val="black"/>
                </a:solidFill>
              </a:rPr>
              <a:t>emotional </a:t>
            </a:r>
            <a:r>
              <a:rPr lang="sr-Latn-CS" sz="4500" dirty="0">
                <a:solidFill>
                  <a:prstClr val="black"/>
                </a:solidFill>
              </a:rPr>
              <a:t>pain.  </a:t>
            </a:r>
            <a:endParaRPr lang="en-US" sz="45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D34817"/>
              </a:buClr>
              <a:buNone/>
            </a:pPr>
            <a:endParaRPr lang="sr-Latn-CS" sz="13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en-US" sz="4500" dirty="0">
                <a:solidFill>
                  <a:prstClr val="black"/>
                </a:solidFill>
              </a:rPr>
              <a:t>W</a:t>
            </a:r>
            <a:r>
              <a:rPr lang="sr-Latn-CS" sz="4500" dirty="0" smtClean="0">
                <a:solidFill>
                  <a:prstClr val="black"/>
                </a:solidFill>
              </a:rPr>
              <a:t>hen </a:t>
            </a:r>
            <a:r>
              <a:rPr lang="sr-Latn-CS" sz="4500" dirty="0">
                <a:solidFill>
                  <a:prstClr val="black"/>
                </a:solidFill>
              </a:rPr>
              <a:t>children know that they are not required to share, they are most likely to do so!</a:t>
            </a:r>
            <a:endParaRPr lang="en-US" sz="4500" dirty="0">
              <a:solidFill>
                <a:prstClr val="black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92500" lnSpcReduction="10000"/>
          </a:bodyPr>
          <a:lstStyle/>
          <a:p>
            <a:pPr lvl="0" algn="just">
              <a:buClr>
                <a:srgbClr val="D34817"/>
              </a:buClr>
            </a:pPr>
            <a:endParaRPr lang="en-US" sz="3200" dirty="0" smtClean="0">
              <a:solidFill>
                <a:prstClr val="black"/>
              </a:solidFill>
            </a:endParaRPr>
          </a:p>
          <a:p>
            <a:pPr marL="0" lvl="0" indent="0" algn="just">
              <a:buClr>
                <a:srgbClr val="D34817"/>
              </a:buClr>
              <a:buNone/>
            </a:pPr>
            <a:r>
              <a:rPr lang="en-US" sz="3200" dirty="0" smtClean="0">
                <a:solidFill>
                  <a:prstClr val="black"/>
                </a:solidFill>
              </a:rPr>
              <a:t>Imagine this typical situation:</a:t>
            </a:r>
            <a:endParaRPr lang="en-US" sz="3200" dirty="0">
              <a:solidFill>
                <a:prstClr val="black"/>
              </a:solidFill>
            </a:endParaRPr>
          </a:p>
          <a:p>
            <a:pPr marL="0" lvl="0" indent="0" algn="just">
              <a:buClr>
                <a:srgbClr val="D34817"/>
              </a:buClr>
              <a:buNone/>
            </a:pPr>
            <a:r>
              <a:rPr lang="sr-Latn-CS" sz="3200" dirty="0" smtClean="0">
                <a:solidFill>
                  <a:prstClr val="black"/>
                </a:solidFill>
              </a:rPr>
              <a:t>…</a:t>
            </a:r>
            <a:r>
              <a:rPr lang="sr-Latn-CS" sz="3200" dirty="0" smtClean="0">
                <a:solidFill>
                  <a:prstClr val="black"/>
                </a:solidFill>
                <a:ea typeface="Times New Roman"/>
              </a:rPr>
              <a:t>"</a:t>
            </a:r>
            <a:r>
              <a:rPr lang="sr-Latn-CS" sz="3200" dirty="0">
                <a:solidFill>
                  <a:prstClr val="black"/>
                </a:solidFill>
                <a:ea typeface="Times New Roman"/>
              </a:rPr>
              <a:t>Miss Harper! Miss Harper!  Willard won't share the blocks!  He has them all!" Emily cries.</a:t>
            </a:r>
            <a:endParaRPr lang="en-US" sz="3600" dirty="0">
              <a:solidFill>
                <a:prstClr val="black"/>
              </a:solidFill>
              <a:ea typeface="Times New Roman"/>
            </a:endParaRPr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sr-Latn-CS" sz="3200" dirty="0" smtClean="0"/>
              <a:t>Sharing </a:t>
            </a:r>
            <a:r>
              <a:rPr lang="sr-Latn-CS" sz="3200" dirty="0"/>
              <a:t>is agreeably giving one's possessions to </a:t>
            </a:r>
            <a:r>
              <a:rPr lang="sr-Latn-CS" sz="3200" dirty="0" smtClean="0"/>
              <a:t>others, s</a:t>
            </a:r>
            <a:r>
              <a:rPr lang="en-US" sz="3200" dirty="0" smtClean="0"/>
              <a:t>o </a:t>
            </a:r>
            <a:r>
              <a:rPr lang="en-US" sz="3200" b="1" dirty="0" smtClean="0"/>
              <a:t>there are better ways to deal with such situations than demanding that children share.</a:t>
            </a:r>
            <a:endParaRPr lang="sr-Latn-CS" sz="3200" b="1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dirty="0"/>
              <a:t> </a:t>
            </a:r>
          </a:p>
          <a:p>
            <a:pPr>
              <a:buNone/>
            </a:pPr>
            <a:r>
              <a:rPr lang="sr-Latn-CS" b="1" dirty="0" smtClean="0"/>
              <a:t>A Better Way to deal with the problem:</a:t>
            </a:r>
          </a:p>
          <a:p>
            <a:pPr>
              <a:buNone/>
            </a:pPr>
            <a:endParaRPr lang="en-US" b="1" dirty="0" smtClean="0"/>
          </a:p>
          <a:p>
            <a:r>
              <a:rPr lang="sr-Latn-CS" sz="3200" dirty="0" smtClean="0"/>
              <a:t>Miss Harper can encourage Emily to solve her own problem by responding, "Emily, you'd like some blocks.  Ask Willard to please give you some as soon as he can."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CS" sz="3200" b="1" dirty="0" smtClean="0"/>
              <a:t>Benefits</a:t>
            </a:r>
            <a:r>
              <a:rPr lang="en-US" sz="3200" b="1" dirty="0" smtClean="0"/>
              <a:t> of such approach</a:t>
            </a:r>
            <a:r>
              <a:rPr lang="sr-Latn-CS" sz="3200" b="1" dirty="0" smtClean="0"/>
              <a:t>:</a:t>
            </a:r>
          </a:p>
          <a:p>
            <a:r>
              <a:rPr lang="sr-Latn-CS" sz="3200" dirty="0" err="1" smtClean="0"/>
              <a:t>Willard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learns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that</a:t>
            </a:r>
            <a:r>
              <a:rPr lang="sr-Latn-CS" sz="3200" dirty="0" smtClean="0"/>
              <a:t> he </a:t>
            </a:r>
            <a:r>
              <a:rPr lang="sr-Latn-CS" sz="3200" dirty="0" err="1" smtClean="0"/>
              <a:t>has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his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rights</a:t>
            </a:r>
            <a:r>
              <a:rPr lang="sr-Latn-CS" sz="3200" dirty="0" smtClean="0"/>
              <a:t>, </a:t>
            </a:r>
            <a:r>
              <a:rPr lang="sr-Latn-CS" sz="3200" dirty="0" err="1" smtClean="0"/>
              <a:t>because</a:t>
            </a:r>
            <a:r>
              <a:rPr lang="sr-Latn-CS" sz="3200" dirty="0" smtClean="0"/>
              <a:t> he </a:t>
            </a:r>
            <a:r>
              <a:rPr lang="sr-Latn-CS" sz="3200" dirty="0" err="1" smtClean="0"/>
              <a:t>was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playing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with</a:t>
            </a:r>
            <a:r>
              <a:rPr lang="sr-Latn-CS" sz="3200" dirty="0" smtClean="0"/>
              <a:t> the </a:t>
            </a:r>
            <a:r>
              <a:rPr lang="sr-Latn-CS" sz="3200" dirty="0" err="1" smtClean="0"/>
              <a:t>blocks</a:t>
            </a:r>
            <a:r>
              <a:rPr lang="sr-Latn-CS" sz="3200" dirty="0" smtClean="0"/>
              <a:t>  </a:t>
            </a:r>
            <a:r>
              <a:rPr lang="sr-Latn-CS" sz="3200" dirty="0" err="1" smtClean="0"/>
              <a:t>first</a:t>
            </a:r>
            <a:r>
              <a:rPr lang="sr-Latn-CS" sz="3200" dirty="0" smtClean="0"/>
              <a:t>.</a:t>
            </a:r>
          </a:p>
          <a:p>
            <a:r>
              <a:rPr lang="sr-Latn-CS" sz="3200" dirty="0" smtClean="0"/>
              <a:t>He </a:t>
            </a:r>
            <a:r>
              <a:rPr lang="sr-Latn-CS" sz="3200" dirty="0" err="1" smtClean="0"/>
              <a:t>can</a:t>
            </a:r>
            <a:r>
              <a:rPr lang="sr-Latn-CS" sz="3200" dirty="0" smtClean="0"/>
              <a:t> be the one to </a:t>
            </a:r>
            <a:r>
              <a:rPr lang="sr-Latn-CS" sz="3200" dirty="0" err="1" smtClean="0"/>
              <a:t>decide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when</a:t>
            </a:r>
            <a:r>
              <a:rPr lang="sr-Latn-CS" sz="3200" dirty="0" smtClean="0"/>
              <a:t> he is </a:t>
            </a:r>
            <a:r>
              <a:rPr lang="sr-Latn-CS" sz="3200" dirty="0" err="1" smtClean="0"/>
              <a:t>finished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and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ready</a:t>
            </a:r>
            <a:r>
              <a:rPr lang="sr-Latn-CS" sz="3200" dirty="0" smtClean="0"/>
              <a:t> to </a:t>
            </a:r>
            <a:r>
              <a:rPr lang="sr-Latn-CS" sz="3200" dirty="0" err="1" smtClean="0"/>
              <a:t>give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up</a:t>
            </a:r>
            <a:r>
              <a:rPr lang="sr-Latn-CS" sz="3200" dirty="0" smtClean="0"/>
              <a:t> some </a:t>
            </a:r>
            <a:r>
              <a:rPr lang="sr-Latn-CS" sz="3200" dirty="0" err="1" smtClean="0"/>
              <a:t>blocks</a:t>
            </a:r>
            <a:r>
              <a:rPr lang="sr-Latn-CS" sz="3200" dirty="0" smtClean="0"/>
              <a:t>.  </a:t>
            </a:r>
          </a:p>
          <a:p>
            <a:r>
              <a:rPr lang="sr-Latn-CS" sz="3200" dirty="0" err="1" smtClean="0"/>
              <a:t>When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Emily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must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wait</a:t>
            </a:r>
            <a:r>
              <a:rPr lang="sr-Latn-CS" sz="3200" dirty="0" smtClean="0"/>
              <a:t>, </a:t>
            </a:r>
            <a:r>
              <a:rPr lang="sr-Latn-CS" sz="3200" dirty="0" err="1" smtClean="0"/>
              <a:t>she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learns</a:t>
            </a:r>
            <a:r>
              <a:rPr lang="sr-Latn-CS" sz="3200" dirty="0" smtClean="0"/>
              <a:t> to </a:t>
            </a:r>
            <a:r>
              <a:rPr lang="sr-Latn-CS" sz="3200" dirty="0" err="1" smtClean="0"/>
              <a:t>deal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with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disappointment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and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frustration</a:t>
            </a:r>
            <a:r>
              <a:rPr lang="sr-Latn-CS" sz="3200" dirty="0" smtClean="0"/>
              <a:t>, </a:t>
            </a:r>
            <a:r>
              <a:rPr lang="sr-Latn-CS" sz="3200" dirty="0" err="1" smtClean="0"/>
              <a:t>two</a:t>
            </a:r>
            <a:r>
              <a:rPr lang="sr-Latn-CS" sz="3200" dirty="0" smtClean="0"/>
              <a:t> of </a:t>
            </a:r>
            <a:r>
              <a:rPr lang="sr-Latn-CS" sz="3200" dirty="0" err="1" smtClean="0"/>
              <a:t>life's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realities</a:t>
            </a:r>
            <a:r>
              <a:rPr lang="sr-Latn-CS" sz="3200" dirty="0" smtClean="0"/>
              <a:t>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CS" b="1" dirty="0" err="1"/>
              <a:t>Miss</a:t>
            </a:r>
            <a:r>
              <a:rPr lang="sr-Latn-CS" b="1" dirty="0"/>
              <a:t> </a:t>
            </a:r>
            <a:r>
              <a:rPr lang="sr-Latn-CS" b="1" dirty="0" err="1"/>
              <a:t>Harper</a:t>
            </a:r>
            <a:r>
              <a:rPr lang="sr-Latn-CS" b="1" dirty="0"/>
              <a:t> </a:t>
            </a:r>
            <a:r>
              <a:rPr lang="sr-Latn-CS" b="1" dirty="0" err="1"/>
              <a:t>might</a:t>
            </a:r>
            <a:r>
              <a:rPr lang="sr-Latn-CS" b="1" dirty="0"/>
              <a:t> </a:t>
            </a:r>
            <a:r>
              <a:rPr lang="sr-Latn-CS" b="1" dirty="0" err="1"/>
              <a:t>also</a:t>
            </a:r>
            <a:r>
              <a:rPr lang="sr-Latn-CS" b="1" dirty="0"/>
              <a:t> </a:t>
            </a:r>
            <a:r>
              <a:rPr lang="sr-Latn-CS" b="1" dirty="0" err="1" smtClean="0"/>
              <a:t>say</a:t>
            </a:r>
            <a:r>
              <a:rPr lang="sr-Latn-CS" b="1" dirty="0" smtClean="0"/>
              <a:t>:</a:t>
            </a:r>
          </a:p>
          <a:p>
            <a:pPr>
              <a:buNone/>
            </a:pPr>
            <a:endParaRPr lang="sr-Latn-CS" b="1" dirty="0" smtClean="0"/>
          </a:p>
          <a:p>
            <a:pPr>
              <a:buNone/>
            </a:pPr>
            <a:r>
              <a:rPr lang="sr-Latn-CS" sz="3200" dirty="0" smtClean="0"/>
              <a:t> </a:t>
            </a:r>
            <a:r>
              <a:rPr lang="sr-Latn-CS" sz="3200" dirty="0"/>
              <a:t>"</a:t>
            </a:r>
            <a:r>
              <a:rPr lang="sr-Latn-CS" sz="3200" dirty="0" err="1"/>
              <a:t>Emily</a:t>
            </a:r>
            <a:r>
              <a:rPr lang="sr-Latn-CS" sz="3200" dirty="0"/>
              <a:t>, </a:t>
            </a:r>
            <a:r>
              <a:rPr lang="sr-Latn-CS" sz="3200" dirty="0" err="1"/>
              <a:t>you</a:t>
            </a:r>
            <a:r>
              <a:rPr lang="sr-Latn-CS" sz="3200" dirty="0"/>
              <a:t> </a:t>
            </a:r>
            <a:r>
              <a:rPr lang="sr-Latn-CS" sz="3200" dirty="0" err="1"/>
              <a:t>want</a:t>
            </a:r>
            <a:r>
              <a:rPr lang="sr-Latn-CS" sz="3200" dirty="0"/>
              <a:t> the </a:t>
            </a:r>
            <a:r>
              <a:rPr lang="sr-Latn-CS" sz="3200" dirty="0" err="1"/>
              <a:t>blocks</a:t>
            </a:r>
            <a:r>
              <a:rPr lang="sr-Latn-CS" sz="3200" dirty="0"/>
              <a:t> </a:t>
            </a:r>
            <a:r>
              <a:rPr lang="sr-Latn-CS" sz="3200" dirty="0" err="1"/>
              <a:t>right</a:t>
            </a:r>
            <a:r>
              <a:rPr lang="sr-Latn-CS" sz="3200" dirty="0"/>
              <a:t> </a:t>
            </a:r>
            <a:r>
              <a:rPr lang="sr-Latn-CS" sz="3200" dirty="0" err="1"/>
              <a:t>now</a:t>
            </a:r>
            <a:r>
              <a:rPr lang="sr-Latn-CS" sz="3200" dirty="0"/>
              <a:t>, but </a:t>
            </a:r>
            <a:r>
              <a:rPr lang="sr-Latn-CS" sz="3200" dirty="0" err="1"/>
              <a:t>Willard</a:t>
            </a:r>
            <a:r>
              <a:rPr lang="sr-Latn-CS" sz="3200" dirty="0"/>
              <a:t> is </a:t>
            </a:r>
            <a:r>
              <a:rPr lang="sr-Latn-CS" sz="3200" dirty="0" err="1"/>
              <a:t>not</a:t>
            </a:r>
            <a:r>
              <a:rPr lang="sr-Latn-CS" sz="3200" dirty="0"/>
              <a:t> </a:t>
            </a:r>
            <a:r>
              <a:rPr lang="sr-Latn-CS" sz="3200" dirty="0" err="1"/>
              <a:t>ready</a:t>
            </a:r>
            <a:r>
              <a:rPr lang="sr-Latn-CS" sz="3200" dirty="0"/>
              <a:t> to </a:t>
            </a:r>
            <a:r>
              <a:rPr lang="sr-Latn-CS" sz="3200" dirty="0" err="1"/>
              <a:t>share</a:t>
            </a:r>
            <a:r>
              <a:rPr lang="sr-Latn-CS" sz="3200" dirty="0"/>
              <a:t> </a:t>
            </a:r>
            <a:r>
              <a:rPr lang="sr-Latn-CS" sz="3200" dirty="0" err="1"/>
              <a:t>them</a:t>
            </a:r>
            <a:r>
              <a:rPr lang="sr-Latn-CS" sz="3200" dirty="0"/>
              <a:t>.  </a:t>
            </a:r>
            <a:r>
              <a:rPr lang="sr-Latn-CS" sz="3200" dirty="0" err="1"/>
              <a:t>I'll</a:t>
            </a:r>
            <a:r>
              <a:rPr lang="sr-Latn-CS" sz="3200" dirty="0"/>
              <a:t> help </a:t>
            </a:r>
            <a:r>
              <a:rPr lang="sr-Latn-CS" sz="3200" dirty="0" err="1"/>
              <a:t>you</a:t>
            </a:r>
            <a:r>
              <a:rPr lang="sr-Latn-CS" sz="3200" dirty="0"/>
              <a:t> </a:t>
            </a:r>
            <a:r>
              <a:rPr lang="sr-Latn-CS" sz="3200" dirty="0" err="1"/>
              <a:t>find</a:t>
            </a:r>
            <a:r>
              <a:rPr lang="sr-Latn-CS" sz="3200" dirty="0"/>
              <a:t> </a:t>
            </a:r>
            <a:r>
              <a:rPr lang="sr-Latn-CS" sz="3200" dirty="0" err="1"/>
              <a:t>something</a:t>
            </a:r>
            <a:r>
              <a:rPr lang="sr-Latn-CS" sz="3200" dirty="0"/>
              <a:t> </a:t>
            </a:r>
            <a:r>
              <a:rPr lang="sr-Latn-CS" sz="3200" dirty="0" err="1"/>
              <a:t>else</a:t>
            </a:r>
            <a:r>
              <a:rPr lang="sr-Latn-CS" sz="3200" dirty="0"/>
              <a:t> to do </a:t>
            </a:r>
            <a:r>
              <a:rPr lang="sr-Latn-CS" sz="3200" dirty="0" err="1"/>
              <a:t>while</a:t>
            </a:r>
            <a:r>
              <a:rPr lang="sr-Latn-CS" sz="3200" dirty="0"/>
              <a:t> </a:t>
            </a:r>
            <a:r>
              <a:rPr lang="sr-Latn-CS" sz="3200" dirty="0" err="1"/>
              <a:t>you</a:t>
            </a:r>
            <a:r>
              <a:rPr lang="sr-Latn-CS" sz="3200" dirty="0"/>
              <a:t> </a:t>
            </a:r>
            <a:r>
              <a:rPr lang="sr-Latn-CS" sz="3200" dirty="0" err="1"/>
              <a:t>wait</a:t>
            </a:r>
            <a:r>
              <a:rPr lang="sr-Latn-CS" sz="3200" dirty="0" smtClean="0"/>
              <a:t>.“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/>
          <a:lstStyle/>
          <a:p>
            <a:pPr>
              <a:buNone/>
            </a:pPr>
            <a:r>
              <a:rPr lang="sr-Latn-CS" sz="3200" b="1" dirty="0" smtClean="0"/>
              <a:t>Benefits</a:t>
            </a:r>
            <a:r>
              <a:rPr lang="en-US" sz="3200" b="1" dirty="0" smtClean="0"/>
              <a:t> of this approach</a:t>
            </a:r>
            <a:r>
              <a:rPr lang="sr-Latn-CS" sz="3200" b="1" dirty="0" smtClean="0"/>
              <a:t>: </a:t>
            </a:r>
          </a:p>
          <a:p>
            <a:pPr>
              <a:buNone/>
            </a:pPr>
            <a:endParaRPr lang="sr-Latn-CS" b="1" dirty="0" smtClean="0"/>
          </a:p>
          <a:p>
            <a:r>
              <a:rPr lang="sr-Latn-CS" sz="3200" dirty="0" err="1" smtClean="0"/>
              <a:t>Willard</a:t>
            </a:r>
            <a:r>
              <a:rPr lang="sr-Latn-CS" sz="3200" dirty="0" smtClean="0"/>
              <a:t>, </a:t>
            </a:r>
            <a:r>
              <a:rPr lang="sr-Latn-CS" sz="3200" dirty="0" err="1" smtClean="0"/>
              <a:t>given</a:t>
            </a:r>
            <a:r>
              <a:rPr lang="sr-Latn-CS" sz="3200" dirty="0" smtClean="0"/>
              <a:t> the </a:t>
            </a:r>
            <a:r>
              <a:rPr lang="sr-Latn-CS" sz="3200" dirty="0" err="1" smtClean="0"/>
              <a:t>power</a:t>
            </a:r>
            <a:r>
              <a:rPr lang="sr-Latn-CS" sz="3200" dirty="0" smtClean="0"/>
              <a:t> of </a:t>
            </a:r>
            <a:r>
              <a:rPr lang="sr-Latn-CS" sz="3200" dirty="0" err="1" smtClean="0"/>
              <a:t>authority</a:t>
            </a:r>
            <a:r>
              <a:rPr lang="sr-Latn-CS" sz="3200" dirty="0" smtClean="0"/>
              <a:t>, </a:t>
            </a:r>
            <a:r>
              <a:rPr lang="sr-Latn-CS" sz="3200" dirty="0" err="1" smtClean="0"/>
              <a:t>soon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says</a:t>
            </a:r>
            <a:r>
              <a:rPr lang="sr-Latn-CS" sz="3200" dirty="0" smtClean="0"/>
              <a:t>:"</a:t>
            </a:r>
            <a:r>
              <a:rPr lang="sr-Latn-CS" sz="3200" dirty="0" err="1" smtClean="0"/>
              <a:t>Hey</a:t>
            </a:r>
            <a:r>
              <a:rPr lang="sr-Latn-CS" sz="3200" dirty="0" smtClean="0"/>
              <a:t>, </a:t>
            </a:r>
            <a:r>
              <a:rPr lang="sr-Latn-CS" sz="3200" dirty="0" err="1" smtClean="0"/>
              <a:t>Emily</a:t>
            </a:r>
            <a:r>
              <a:rPr lang="sr-Latn-CS" sz="3200" dirty="0" smtClean="0"/>
              <a:t>! </a:t>
            </a:r>
            <a:r>
              <a:rPr lang="sr-Latn-CS" sz="3200" dirty="0" err="1" smtClean="0"/>
              <a:t>You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can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have</a:t>
            </a:r>
            <a:r>
              <a:rPr lang="sr-Latn-CS" sz="3200" dirty="0" smtClean="0"/>
              <a:t> some </a:t>
            </a:r>
            <a:r>
              <a:rPr lang="sr-Latn-CS" sz="3200" dirty="0" err="1" smtClean="0"/>
              <a:t>blocks</a:t>
            </a:r>
            <a:r>
              <a:rPr lang="sr-Latn-CS" sz="3200" dirty="0" smtClean="0"/>
              <a:t>.  I </a:t>
            </a:r>
            <a:r>
              <a:rPr lang="sr-Latn-CS" sz="3200" dirty="0" err="1" smtClean="0"/>
              <a:t>don't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need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them</a:t>
            </a:r>
            <a:r>
              <a:rPr lang="sr-Latn-CS" sz="3200" dirty="0" smtClean="0"/>
              <a:t> </a:t>
            </a:r>
            <a:r>
              <a:rPr lang="sr-Latn-CS" sz="3200" dirty="0" err="1" smtClean="0"/>
              <a:t>all</a:t>
            </a:r>
            <a:r>
              <a:rPr lang="sr-Latn-CS" sz="3200" dirty="0" smtClean="0"/>
              <a:t>."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72400" cy="2592288"/>
          </a:xfrm>
        </p:spPr>
        <p:txBody>
          <a:bodyPr>
            <a:noAutofit/>
          </a:bodyPr>
          <a:lstStyle/>
          <a:p>
            <a:r>
              <a:rPr lang="en-US" sz="5400" dirty="0"/>
              <a:t>Children’s Social </a:t>
            </a:r>
            <a:r>
              <a:rPr lang="en-US" sz="5400" dirty="0" err="1"/>
              <a:t>Behaviour</a:t>
            </a:r>
            <a:r>
              <a:rPr lang="en-US" sz="5400" dirty="0"/>
              <a:t> in Nursery School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Clr>
                <a:srgbClr val="D34817"/>
              </a:buClr>
            </a:pPr>
            <a:r>
              <a:rPr lang="sr-Latn-CS" sz="3500" b="1" dirty="0">
                <a:solidFill>
                  <a:srgbClr val="E9E5DC">
                    <a:shade val="25000"/>
                  </a:srgbClr>
                </a:solidFill>
              </a:rPr>
              <a:t>Characteristic Social Behaviour in Nursery School </a:t>
            </a:r>
            <a:endParaRPr lang="en-US" sz="3500" dirty="0">
              <a:solidFill>
                <a:srgbClr val="E9E5DC">
                  <a:shade val="25000"/>
                </a:srgb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47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sr-Latn-CS" sz="3500" dirty="0" smtClean="0"/>
          </a:p>
          <a:p>
            <a:pPr>
              <a:buNone/>
            </a:pPr>
            <a:r>
              <a:rPr lang="sr-Latn-CS" sz="3500" dirty="0" smtClean="0"/>
              <a:t>- </a:t>
            </a:r>
            <a:r>
              <a:rPr lang="sr-Latn-CS" sz="3500" dirty="0" err="1" smtClean="0"/>
              <a:t>Use</a:t>
            </a:r>
            <a:r>
              <a:rPr lang="sr-Latn-CS" sz="3500" dirty="0" smtClean="0"/>
              <a:t> </a:t>
            </a:r>
            <a:r>
              <a:rPr lang="sr-Latn-CS" sz="3500" dirty="0"/>
              <a:t>a </a:t>
            </a:r>
            <a:r>
              <a:rPr lang="sr-Latn-CS" sz="3500" dirty="0" err="1"/>
              <a:t>clock</a:t>
            </a:r>
            <a:r>
              <a:rPr lang="sr-Latn-CS" sz="3500" dirty="0"/>
              <a:t> </a:t>
            </a:r>
            <a:r>
              <a:rPr lang="sr-Latn-CS" sz="3500" dirty="0" err="1"/>
              <a:t>or</a:t>
            </a:r>
            <a:r>
              <a:rPr lang="sr-Latn-CS" sz="3500" dirty="0"/>
              <a:t> </a:t>
            </a:r>
            <a:r>
              <a:rPr lang="sr-Latn-CS" sz="3500" dirty="0" err="1"/>
              <a:t>timer</a:t>
            </a:r>
            <a:r>
              <a:rPr lang="sr-Latn-CS" sz="3500" dirty="0"/>
              <a:t> to </a:t>
            </a:r>
            <a:r>
              <a:rPr lang="sr-Latn-CS" sz="3500" dirty="0" err="1"/>
              <a:t>show</a:t>
            </a:r>
            <a:r>
              <a:rPr lang="sr-Latn-CS" sz="3500" dirty="0"/>
              <a:t> </a:t>
            </a:r>
            <a:r>
              <a:rPr lang="sr-Latn-CS" sz="3500" dirty="0" err="1"/>
              <a:t>children</a:t>
            </a:r>
            <a:r>
              <a:rPr lang="sr-Latn-CS" sz="3500" dirty="0"/>
              <a:t> </a:t>
            </a:r>
            <a:r>
              <a:rPr lang="sr-Latn-CS" sz="3500" dirty="0" err="1"/>
              <a:t>they</a:t>
            </a:r>
            <a:r>
              <a:rPr lang="sr-Latn-CS" sz="3500" dirty="0"/>
              <a:t> </a:t>
            </a:r>
            <a:r>
              <a:rPr lang="sr-Latn-CS" sz="3500" dirty="0" err="1"/>
              <a:t>can</a:t>
            </a:r>
            <a:r>
              <a:rPr lang="sr-Latn-CS" sz="3500" dirty="0"/>
              <a:t> </a:t>
            </a:r>
            <a:r>
              <a:rPr lang="sr-Latn-CS" sz="3500" dirty="0" err="1"/>
              <a:t>use</a:t>
            </a:r>
            <a:r>
              <a:rPr lang="sr-Latn-CS" sz="3500" dirty="0"/>
              <a:t> the </a:t>
            </a:r>
            <a:r>
              <a:rPr lang="sr-Latn-CS" sz="3500" dirty="0" err="1"/>
              <a:t>favored</a:t>
            </a:r>
            <a:r>
              <a:rPr lang="sr-Latn-CS" sz="3500" dirty="0"/>
              <a:t> </a:t>
            </a:r>
            <a:r>
              <a:rPr lang="sr-Latn-CS" sz="3500" dirty="0" err="1"/>
              <a:t>item</a:t>
            </a:r>
            <a:r>
              <a:rPr lang="sr-Latn-CS" sz="3500" dirty="0"/>
              <a:t> for </a:t>
            </a:r>
            <a:r>
              <a:rPr lang="sr-Latn-CS" sz="3500" dirty="0" err="1"/>
              <a:t>five</a:t>
            </a:r>
            <a:r>
              <a:rPr lang="sr-Latn-CS" sz="3500" dirty="0"/>
              <a:t> </a:t>
            </a:r>
            <a:r>
              <a:rPr lang="sr-Latn-CS" sz="3500" dirty="0" err="1"/>
              <a:t>minutes</a:t>
            </a:r>
            <a:r>
              <a:rPr lang="sr-Latn-CS" sz="3500" dirty="0"/>
              <a:t>. </a:t>
            </a:r>
            <a:endParaRPr lang="en-US" sz="35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VOCABULARY with examples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 smtClean="0"/>
              <a:t>look </a:t>
            </a:r>
            <a:r>
              <a:rPr lang="en-US" b="1" dirty="0"/>
              <a:t>into something </a:t>
            </a:r>
            <a:r>
              <a:rPr lang="en-US" dirty="0"/>
              <a:t>- </a:t>
            </a:r>
            <a:r>
              <a:rPr lang="en-US" dirty="0" smtClean="0"/>
              <a:t>to </a:t>
            </a:r>
            <a:r>
              <a:rPr lang="en-US" dirty="0"/>
              <a:t>examine the facts about a problem or </a:t>
            </a:r>
            <a:r>
              <a:rPr lang="en-US" dirty="0" smtClean="0"/>
              <a:t>situation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We're </a:t>
            </a:r>
            <a:r>
              <a:rPr lang="en-US" i="1" u="sng" dirty="0"/>
              <a:t>looking into</a:t>
            </a:r>
            <a:r>
              <a:rPr lang="en-US" i="1" dirty="0"/>
              <a:t> the possibility of </a:t>
            </a:r>
            <a:r>
              <a:rPr lang="en-US" i="1" dirty="0" smtClean="0"/>
              <a:t>hiring a new secretary.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b="1" dirty="0" smtClean="0"/>
              <a:t>adjust to </a:t>
            </a:r>
            <a:r>
              <a:rPr lang="en-US" b="1" dirty="0" err="1" smtClean="0"/>
              <a:t>sth</a:t>
            </a:r>
            <a:r>
              <a:rPr lang="en-US" b="1" dirty="0" smtClean="0"/>
              <a:t> </a:t>
            </a:r>
            <a:r>
              <a:rPr lang="en-US" dirty="0"/>
              <a:t>- to become more familiar with a new </a:t>
            </a:r>
            <a:r>
              <a:rPr lang="en-US" dirty="0" smtClean="0"/>
              <a:t>situation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Her </a:t>
            </a:r>
            <a:r>
              <a:rPr lang="en-US" i="1" dirty="0"/>
              <a:t>eyes slowly </a:t>
            </a:r>
            <a:r>
              <a:rPr lang="en-US" i="1" u="sng" dirty="0"/>
              <a:t>adjusted to</a:t>
            </a:r>
            <a:r>
              <a:rPr lang="en-US" i="1" dirty="0"/>
              <a:t> the </a:t>
            </a:r>
            <a:r>
              <a:rPr lang="en-US" i="1" dirty="0" smtClean="0"/>
              <a:t>dark.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b="1" dirty="0" smtClean="0"/>
              <a:t>anxious </a:t>
            </a:r>
            <a:r>
              <a:rPr lang="en-US" dirty="0"/>
              <a:t>- worried and </a:t>
            </a:r>
            <a:r>
              <a:rPr lang="en-US" dirty="0" smtClean="0"/>
              <a:t>nervous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My mother always gets a bit </a:t>
            </a:r>
            <a:r>
              <a:rPr lang="en-US" i="1" u="sng" dirty="0"/>
              <a:t>anxious</a:t>
            </a:r>
            <a:r>
              <a:rPr lang="en-US" i="1" dirty="0"/>
              <a:t> if we don't arrive when we say we will</a:t>
            </a:r>
            <a:r>
              <a:rPr lang="en-US" i="1" dirty="0" smtClean="0"/>
              <a:t>.</a:t>
            </a:r>
          </a:p>
          <a:p>
            <a:pPr marL="0" lvl="0" indent="0">
              <a:buClr>
                <a:srgbClr val="D34817"/>
              </a:buClr>
              <a:buNone/>
            </a:pPr>
            <a:endParaRPr lang="sr-Latn-R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88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rebellious </a:t>
            </a:r>
            <a:r>
              <a:rPr lang="en-US" dirty="0"/>
              <a:t>- having strong feelings of disagreement with people in authority, an organization, or a government, esp. showing such feelings through force</a:t>
            </a:r>
          </a:p>
          <a:p>
            <a:pPr marL="0" indent="0">
              <a:buNone/>
            </a:pPr>
            <a:r>
              <a:rPr lang="en-US" i="1" dirty="0"/>
              <a:t>He was a </a:t>
            </a:r>
            <a:r>
              <a:rPr lang="en-US" i="1" u="sng" dirty="0"/>
              <a:t>rebellious</a:t>
            </a:r>
            <a:r>
              <a:rPr lang="en-US" i="1" dirty="0"/>
              <a:t> young </a:t>
            </a:r>
            <a:r>
              <a:rPr lang="en-US" i="1" dirty="0" smtClean="0"/>
              <a:t>man.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smtClean="0"/>
              <a:t>sympathize </a:t>
            </a:r>
            <a:r>
              <a:rPr lang="en-US" b="1" dirty="0"/>
              <a:t>with somebody </a:t>
            </a:r>
            <a:r>
              <a:rPr lang="en-US" dirty="0"/>
              <a:t>- to understand and care about someone's </a:t>
            </a:r>
            <a:r>
              <a:rPr lang="en-US" dirty="0" smtClean="0"/>
              <a:t>problems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I know what it's like to </a:t>
            </a:r>
            <a:r>
              <a:rPr lang="en-US" i="1" dirty="0" smtClean="0"/>
              <a:t>have toothache, </a:t>
            </a:r>
            <a:r>
              <a:rPr lang="en-US" i="1" dirty="0"/>
              <a:t>so I really </a:t>
            </a:r>
            <a:r>
              <a:rPr lang="en-US" i="1" u="sng" dirty="0"/>
              <a:t>sympathize</a:t>
            </a:r>
            <a:r>
              <a:rPr lang="en-US" i="1" dirty="0"/>
              <a:t> (with you).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91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D34817"/>
              </a:buClr>
              <a:buNone/>
            </a:pPr>
            <a:r>
              <a:rPr lang="en-US" b="1" dirty="0" smtClean="0">
                <a:solidFill>
                  <a:prstClr val="black"/>
                </a:solidFill>
              </a:rPr>
              <a:t>bossy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- </a:t>
            </a:r>
            <a:r>
              <a:rPr lang="en-US" dirty="0" smtClean="0">
                <a:solidFill>
                  <a:prstClr val="black"/>
                </a:solidFill>
              </a:rPr>
              <a:t>always </a:t>
            </a:r>
            <a:r>
              <a:rPr lang="en-US" dirty="0">
                <a:solidFill>
                  <a:prstClr val="black"/>
                </a:solidFill>
              </a:rPr>
              <a:t>telling people what to </a:t>
            </a:r>
            <a:r>
              <a:rPr lang="en-US" dirty="0" smtClean="0">
                <a:solidFill>
                  <a:prstClr val="black"/>
                </a:solidFill>
              </a:rPr>
              <a:t>do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en-US" i="1" dirty="0">
                <a:solidFill>
                  <a:prstClr val="black"/>
                </a:solidFill>
              </a:rPr>
              <a:t>Girls of that age can get quite </a:t>
            </a:r>
            <a:r>
              <a:rPr lang="en-US" i="1" u="sng" dirty="0">
                <a:solidFill>
                  <a:prstClr val="black"/>
                </a:solidFill>
              </a:rPr>
              <a:t>bossy</a:t>
            </a:r>
            <a:r>
              <a:rPr lang="en-US" i="1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buClr>
                <a:srgbClr val="D34817"/>
              </a:buClr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en-US" b="1" dirty="0" smtClean="0">
                <a:solidFill>
                  <a:prstClr val="black"/>
                </a:solidFill>
              </a:rPr>
              <a:t>show </a:t>
            </a:r>
            <a:r>
              <a:rPr lang="en-US" b="1" dirty="0">
                <a:solidFill>
                  <a:prstClr val="black"/>
                </a:solidFill>
              </a:rPr>
              <a:t>off </a:t>
            </a:r>
            <a:r>
              <a:rPr lang="en-US" dirty="0">
                <a:solidFill>
                  <a:prstClr val="black"/>
                </a:solidFill>
              </a:rPr>
              <a:t>- to behave in a way that is intended to attract attention or admiration, and that other people often find </a:t>
            </a:r>
            <a:r>
              <a:rPr lang="en-US" dirty="0" smtClean="0">
                <a:solidFill>
                  <a:prstClr val="black"/>
                </a:solidFill>
              </a:rPr>
              <a:t>annoying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en-US" i="1" dirty="0">
                <a:solidFill>
                  <a:prstClr val="black"/>
                </a:solidFill>
              </a:rPr>
              <a:t>She only bought that sports car to </a:t>
            </a:r>
            <a:r>
              <a:rPr lang="en-US" i="1" u="sng" dirty="0">
                <a:solidFill>
                  <a:prstClr val="black"/>
                </a:solidFill>
              </a:rPr>
              <a:t>show off </a:t>
            </a:r>
            <a:r>
              <a:rPr lang="en-US" i="1" dirty="0">
                <a:solidFill>
                  <a:prstClr val="black"/>
                </a:solidFill>
              </a:rPr>
              <a:t>and prove she could afford one</a:t>
            </a:r>
            <a:r>
              <a:rPr lang="en-US" i="1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Clr>
                <a:srgbClr val="D34817"/>
              </a:buClr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en-US" b="1" dirty="0">
                <a:solidFill>
                  <a:prstClr val="black"/>
                </a:solidFill>
              </a:rPr>
              <a:t>catch up </a:t>
            </a:r>
            <a:r>
              <a:rPr lang="en-US" dirty="0">
                <a:solidFill>
                  <a:prstClr val="black"/>
                </a:solidFill>
              </a:rPr>
              <a:t>- to reach the same quality or standard as someone or something </a:t>
            </a:r>
            <a:r>
              <a:rPr lang="en-US" dirty="0" smtClean="0">
                <a:solidFill>
                  <a:prstClr val="black"/>
                </a:solidFill>
              </a:rPr>
              <a:t>else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en-US" i="1" dirty="0"/>
              <a:t>He was off school for a while and is finding it hard to </a:t>
            </a:r>
            <a:r>
              <a:rPr lang="en-US" i="1" u="sng" dirty="0"/>
              <a:t>catch up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1797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name-calling</a:t>
            </a:r>
            <a:r>
              <a:rPr lang="en-US" dirty="0" smtClean="0"/>
              <a:t> </a:t>
            </a:r>
            <a:r>
              <a:rPr lang="en-US" dirty="0"/>
              <a:t>- the act of insulting someone by calling them rude </a:t>
            </a:r>
            <a:r>
              <a:rPr lang="en-US" dirty="0" smtClean="0"/>
              <a:t>names </a:t>
            </a:r>
          </a:p>
          <a:p>
            <a:pPr marL="0" indent="0">
              <a:buNone/>
            </a:pPr>
            <a:r>
              <a:rPr lang="en-US" i="1" u="sng" dirty="0" smtClean="0"/>
              <a:t>Name-calling</a:t>
            </a:r>
            <a:r>
              <a:rPr lang="en-US" i="1" dirty="0" smtClean="0"/>
              <a:t> is a common form of teasing among children.</a:t>
            </a:r>
          </a:p>
          <a:p>
            <a:pPr marL="0" indent="0">
              <a:buNone/>
            </a:pPr>
            <a:endParaRPr lang="en-US" sz="1900" i="1" dirty="0" smtClean="0"/>
          </a:p>
          <a:p>
            <a:pPr marL="0" indent="0">
              <a:buNone/>
            </a:pPr>
            <a:r>
              <a:rPr lang="en-US" b="1" dirty="0" smtClean="0"/>
              <a:t>tease</a:t>
            </a:r>
            <a:r>
              <a:rPr lang="en-US" dirty="0" smtClean="0"/>
              <a:t> </a:t>
            </a:r>
            <a:r>
              <a:rPr lang="en-US" dirty="0"/>
              <a:t>- to laugh at someone or say unkind things about them, either because you are joking or because you want to upset that </a:t>
            </a:r>
            <a:r>
              <a:rPr lang="en-US" dirty="0" smtClean="0"/>
              <a:t>person</a:t>
            </a:r>
          </a:p>
          <a:p>
            <a:pPr marL="0" indent="0">
              <a:buNone/>
            </a:pPr>
            <a:r>
              <a:rPr lang="en-US" i="1" dirty="0"/>
              <a:t>I used to </a:t>
            </a:r>
            <a:r>
              <a:rPr lang="en-US" i="1" dirty="0" smtClean="0"/>
              <a:t>be </a:t>
            </a:r>
            <a:r>
              <a:rPr lang="en-US" i="1" u="sng" dirty="0"/>
              <a:t>teased</a:t>
            </a:r>
            <a:r>
              <a:rPr lang="en-US" i="1" dirty="0"/>
              <a:t> about my red hair when I was at school.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weakling</a:t>
            </a:r>
            <a:r>
              <a:rPr lang="en-US" dirty="0" smtClean="0"/>
              <a:t> </a:t>
            </a:r>
            <a:r>
              <a:rPr lang="en-US" dirty="0"/>
              <a:t>- someone who is weak, either physically or in </a:t>
            </a:r>
            <a:r>
              <a:rPr lang="en-US" dirty="0" smtClean="0"/>
              <a:t>character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Exercise can turn a </a:t>
            </a:r>
            <a:r>
              <a:rPr lang="en-US" i="1" u="sng" dirty="0"/>
              <a:t>weakling</a:t>
            </a:r>
            <a:r>
              <a:rPr lang="en-US" i="1" dirty="0"/>
              <a:t> into a big, tough guy.</a:t>
            </a:r>
          </a:p>
        </p:txBody>
      </p:sp>
    </p:spTree>
    <p:extLst>
      <p:ext uri="{BB962C8B-B14F-4D97-AF65-F5344CB8AC3E}">
        <p14:creationId xmlns:p14="http://schemas.microsoft.com/office/powerpoint/2010/main" val="3594026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CS" b="1" dirty="0" smtClean="0">
                <a:solidFill>
                  <a:prstClr val="black"/>
                </a:solidFill>
              </a:rPr>
              <a:t>self-esteem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- belief and confidence in your own ability and </a:t>
            </a:r>
            <a:r>
              <a:rPr lang="en-US" dirty="0" smtClean="0">
                <a:solidFill>
                  <a:prstClr val="black"/>
                </a:solidFill>
              </a:rPr>
              <a:t>value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prstClr val="black"/>
                </a:solidFill>
              </a:rPr>
              <a:t>The compliments she </a:t>
            </a:r>
            <a:r>
              <a:rPr lang="en-US" i="1" dirty="0" smtClean="0">
                <a:solidFill>
                  <a:prstClr val="black"/>
                </a:solidFill>
              </a:rPr>
              <a:t>received boosted </a:t>
            </a:r>
            <a:r>
              <a:rPr lang="en-US" i="1" dirty="0">
                <a:solidFill>
                  <a:prstClr val="black"/>
                </a:solidFill>
              </a:rPr>
              <a:t>her </a:t>
            </a:r>
            <a:r>
              <a:rPr lang="en-US" i="1" u="sng" dirty="0">
                <a:solidFill>
                  <a:prstClr val="black"/>
                </a:solidFill>
              </a:rPr>
              <a:t>self-esteem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en-US" sz="19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r-Latn-CS" b="1" dirty="0">
                <a:solidFill>
                  <a:prstClr val="black"/>
                </a:solidFill>
              </a:rPr>
              <a:t>uneven </a:t>
            </a:r>
            <a:r>
              <a:rPr lang="en-US" dirty="0" smtClean="0">
                <a:solidFill>
                  <a:prstClr val="black"/>
                </a:solidFill>
              </a:rPr>
              <a:t>- not even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prstClr val="black"/>
                </a:solidFill>
              </a:rPr>
              <a:t>The contest was </a:t>
            </a:r>
            <a:r>
              <a:rPr lang="en-US" i="1" u="sng" dirty="0">
                <a:solidFill>
                  <a:prstClr val="black"/>
                </a:solidFill>
              </a:rPr>
              <a:t>uneven</a:t>
            </a:r>
            <a:r>
              <a:rPr lang="en-US" i="1" dirty="0">
                <a:solidFill>
                  <a:prstClr val="black"/>
                </a:solidFill>
              </a:rPr>
              <a:t> because one team was much stronger than the other.</a:t>
            </a:r>
          </a:p>
          <a:p>
            <a:pPr marL="0" indent="0">
              <a:buNone/>
            </a:pPr>
            <a:endParaRPr lang="en-US" sz="1900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prstClr val="black"/>
                </a:solidFill>
              </a:rPr>
              <a:t>label</a:t>
            </a:r>
            <a:r>
              <a:rPr lang="en-US" dirty="0" smtClean="0">
                <a:solidFill>
                  <a:prstClr val="black"/>
                </a:solidFill>
              </a:rPr>
              <a:t> - to </a:t>
            </a:r>
            <a:r>
              <a:rPr lang="en-US" dirty="0">
                <a:solidFill>
                  <a:prstClr val="black"/>
                </a:solidFill>
              </a:rPr>
              <a:t>describe someone or something using a particular word or phrase, often </a:t>
            </a:r>
            <a:r>
              <a:rPr lang="en-US" dirty="0" smtClean="0">
                <a:solidFill>
                  <a:prstClr val="black"/>
                </a:solidFill>
              </a:rPr>
              <a:t>unfairly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prstClr val="black"/>
                </a:solidFill>
              </a:rPr>
              <a:t>She doesn't like being </a:t>
            </a:r>
            <a:r>
              <a:rPr lang="en-US" i="1" u="sng" dirty="0">
                <a:solidFill>
                  <a:prstClr val="black"/>
                </a:solidFill>
              </a:rPr>
              <a:t>labelled</a:t>
            </a:r>
            <a:r>
              <a:rPr lang="en-US" i="1" dirty="0">
                <a:solidFill>
                  <a:prstClr val="black"/>
                </a:solidFill>
              </a:rPr>
              <a:t> as a "woman director", saying she's just a director who happens to be a woman.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726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 lvl="0">
              <a:buClr>
                <a:srgbClr val="D34817"/>
              </a:buClr>
              <a:buNone/>
            </a:pPr>
            <a:r>
              <a:rPr lang="en-US" sz="2600" b="1" u="sng" dirty="0" smtClean="0">
                <a:solidFill>
                  <a:prstClr val="black"/>
                </a:solidFill>
              </a:rPr>
              <a:t>REVISION:</a:t>
            </a:r>
          </a:p>
          <a:p>
            <a:pPr lvl="0">
              <a:buClr>
                <a:srgbClr val="D34817"/>
              </a:buClr>
              <a:buNone/>
            </a:pPr>
            <a:r>
              <a:rPr lang="sr-Latn-CS" sz="2600" b="1" dirty="0" smtClean="0">
                <a:solidFill>
                  <a:prstClr val="black"/>
                </a:solidFill>
              </a:rPr>
              <a:t>Answer </a:t>
            </a:r>
            <a:r>
              <a:rPr lang="sr-Latn-CS" sz="2600" b="1" dirty="0">
                <a:solidFill>
                  <a:prstClr val="black"/>
                </a:solidFill>
              </a:rPr>
              <a:t>the following questions:</a:t>
            </a:r>
            <a:r>
              <a:rPr lang="sr-Latn-CS" sz="2600" dirty="0">
                <a:solidFill>
                  <a:prstClr val="black"/>
                </a:solidFill>
              </a:rPr>
              <a:t> </a:t>
            </a:r>
            <a:endParaRPr lang="en-US" sz="26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sr-Latn-CS" sz="2600" dirty="0">
                <a:solidFill>
                  <a:prstClr val="black"/>
                </a:solidFill>
              </a:rPr>
              <a:t>1. </a:t>
            </a:r>
            <a:r>
              <a:rPr lang="en-US" sz="2600" dirty="0" smtClean="0">
                <a:solidFill>
                  <a:prstClr val="black"/>
                </a:solidFill>
              </a:rPr>
              <a:t>How does children’s </a:t>
            </a:r>
            <a:r>
              <a:rPr lang="sr-Latn-CS" sz="2600" dirty="0" smtClean="0">
                <a:solidFill>
                  <a:prstClr val="black"/>
                </a:solidFill>
              </a:rPr>
              <a:t>social behaviour</a:t>
            </a:r>
            <a:r>
              <a:rPr lang="en-US" sz="2600" dirty="0" smtClean="0">
                <a:solidFill>
                  <a:prstClr val="black"/>
                </a:solidFill>
              </a:rPr>
              <a:t> change from the age of 2 to the age of 5</a:t>
            </a:r>
            <a:r>
              <a:rPr lang="sr-Latn-CS" sz="2600" dirty="0" smtClean="0">
                <a:solidFill>
                  <a:prstClr val="black"/>
                </a:solidFill>
              </a:rPr>
              <a:t>?</a:t>
            </a:r>
            <a:endParaRPr lang="sr-Latn-CS" sz="26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sr-Latn-CS" sz="2600" dirty="0">
                <a:solidFill>
                  <a:prstClr val="black"/>
                </a:solidFill>
              </a:rPr>
              <a:t>2. </a:t>
            </a:r>
            <a:r>
              <a:rPr lang="sr-Latn-CS" sz="2600" dirty="0" smtClean="0">
                <a:solidFill>
                  <a:prstClr val="black"/>
                </a:solidFill>
              </a:rPr>
              <a:t>What </a:t>
            </a:r>
            <a:r>
              <a:rPr lang="sr-Latn-CS" sz="2600" dirty="0">
                <a:solidFill>
                  <a:prstClr val="black"/>
                </a:solidFill>
              </a:rPr>
              <a:t>is the importance of a child’s attending nursery school</a:t>
            </a:r>
            <a:r>
              <a:rPr lang="sr-Latn-CS" sz="2600" dirty="0" smtClean="0">
                <a:solidFill>
                  <a:prstClr val="black"/>
                </a:solidFill>
              </a:rPr>
              <a:t>?</a:t>
            </a:r>
            <a:endParaRPr lang="en-US" sz="2600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sz="2600" dirty="0" smtClean="0">
                <a:solidFill>
                  <a:prstClr val="black"/>
                </a:solidFill>
              </a:rPr>
              <a:t>3. What are some of the typical problems that teachers deal with at nursery school? Give a few of your own examples.</a:t>
            </a:r>
          </a:p>
          <a:p>
            <a:pPr lvl="0">
              <a:buClr>
                <a:srgbClr val="D34817"/>
              </a:buClr>
              <a:buNone/>
            </a:pPr>
            <a:endParaRPr lang="en-US" sz="26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231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/>
              <a:t>This is </a:t>
            </a:r>
            <a:r>
              <a:rPr lang="en-US" b="1" dirty="0" smtClean="0"/>
              <a:t>the second topic </a:t>
            </a:r>
            <a:r>
              <a:rPr lang="en-US" b="1" dirty="0"/>
              <a:t>for test 1: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are the characteristics of children's social </a:t>
            </a:r>
            <a:r>
              <a:rPr lang="en-US" dirty="0" err="1"/>
              <a:t>behaviour</a:t>
            </a:r>
            <a:r>
              <a:rPr lang="en-US" dirty="0"/>
              <a:t> at nursery school? How should you deal with </a:t>
            </a:r>
            <a:r>
              <a:rPr lang="en-US" dirty="0" smtClean="0"/>
              <a:t>some typical problems?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4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052736"/>
            <a:ext cx="8183880" cy="46805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first part of today’s lesson looks into the characteristics of children’s social </a:t>
            </a:r>
            <a:r>
              <a:rPr lang="en-US" sz="3600" dirty="0" err="1" smtClean="0"/>
              <a:t>behaviour</a:t>
            </a:r>
            <a:r>
              <a:rPr lang="en-US" sz="3600" dirty="0" smtClean="0"/>
              <a:t> depending on their age (from the age of 2 to the age of 5).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726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The 2-year-old </a:t>
            </a:r>
            <a:r>
              <a:rPr lang="en-US" b="1" u="sng" dirty="0" smtClean="0"/>
              <a:t>child</a:t>
            </a:r>
            <a:endParaRPr lang="en-US" b="1" dirty="0"/>
          </a:p>
          <a:p>
            <a:r>
              <a:rPr lang="sr-Latn-RS" dirty="0" smtClean="0"/>
              <a:t>U</a:t>
            </a:r>
            <a:r>
              <a:rPr lang="en-US" dirty="0" err="1" smtClean="0"/>
              <a:t>sually</a:t>
            </a:r>
            <a:r>
              <a:rPr lang="en-US" dirty="0" smtClean="0"/>
              <a:t> </a:t>
            </a:r>
            <a:r>
              <a:rPr lang="en-US" dirty="0"/>
              <a:t>adjusts himself to school </a:t>
            </a:r>
            <a:r>
              <a:rPr lang="en-US" dirty="0" smtClean="0"/>
              <a:t>routine quite well </a:t>
            </a:r>
            <a:r>
              <a:rPr lang="en-US" dirty="0"/>
              <a:t>after a few days or </a:t>
            </a:r>
            <a:r>
              <a:rPr lang="en-US" dirty="0" smtClean="0"/>
              <a:t>weeks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smtClean="0"/>
              <a:t>Some </a:t>
            </a:r>
            <a:r>
              <a:rPr lang="en-US" dirty="0"/>
              <a:t>may be </a:t>
            </a:r>
            <a:r>
              <a:rPr lang="en-US" dirty="0" smtClean="0"/>
              <a:t>aggressive </a:t>
            </a:r>
            <a:r>
              <a:rPr lang="en-US" dirty="0"/>
              <a:t>to other children at </a:t>
            </a:r>
            <a:r>
              <a:rPr lang="en-US" dirty="0" smtClean="0"/>
              <a:t>first</a:t>
            </a:r>
            <a:r>
              <a:rPr lang="sr-Latn-RS" dirty="0" smtClean="0"/>
              <a:t>.</a:t>
            </a:r>
          </a:p>
          <a:p>
            <a:r>
              <a:rPr lang="en-US" dirty="0" smtClean="0"/>
              <a:t>Most </a:t>
            </a:r>
            <a:r>
              <a:rPr lang="en-US" dirty="0"/>
              <a:t>children play alone most of the time. </a:t>
            </a:r>
            <a:r>
              <a:rPr lang="en-US" dirty="0" smtClean="0"/>
              <a:t>At </a:t>
            </a:r>
            <a:r>
              <a:rPr lang="en-US" dirty="0" smtClean="0"/>
              <a:t>first, </a:t>
            </a:r>
            <a:r>
              <a:rPr lang="en-US" dirty="0"/>
              <a:t>the child is greatly dependent on </a:t>
            </a:r>
            <a:r>
              <a:rPr lang="en-US" dirty="0" smtClean="0"/>
              <a:t>adults</a:t>
            </a:r>
            <a:r>
              <a:rPr lang="sr-Latn-RS" dirty="0" smtClean="0"/>
              <a:t>. </a:t>
            </a:r>
          </a:p>
          <a:p>
            <a:r>
              <a:rPr lang="sr-Latn-RS" dirty="0" smtClean="0"/>
              <a:t>B</a:t>
            </a:r>
            <a:r>
              <a:rPr lang="en-US" dirty="0" err="1" smtClean="0"/>
              <a:t>efore</a:t>
            </a:r>
            <a:r>
              <a:rPr lang="en-US" dirty="0" smtClean="0"/>
              <a:t> the </a:t>
            </a:r>
            <a:r>
              <a:rPr lang="en-US" dirty="0"/>
              <a:t>end of this </a:t>
            </a:r>
            <a:r>
              <a:rPr lang="en-US" dirty="0" smtClean="0"/>
              <a:t>year, </a:t>
            </a:r>
            <a:r>
              <a:rPr lang="en-US" dirty="0"/>
              <a:t>most children are very anxious </a:t>
            </a:r>
            <a:r>
              <a:rPr lang="en-US" dirty="0" smtClean="0"/>
              <a:t>to </a:t>
            </a:r>
            <a:r>
              <a:rPr lang="en-US" dirty="0"/>
              <a:t>do things for </a:t>
            </a:r>
            <a:r>
              <a:rPr lang="en-US" dirty="0" smtClean="0"/>
              <a:t>themselves</a:t>
            </a:r>
            <a:r>
              <a:rPr lang="sr-Latn-RS" dirty="0" smtClean="0"/>
              <a:t>. The </a:t>
            </a:r>
            <a:r>
              <a:rPr lang="en-US" dirty="0" smtClean="0"/>
              <a:t>characteristic </a:t>
            </a:r>
            <a:r>
              <a:rPr lang="en-US" dirty="0"/>
              <a:t>rebellious </a:t>
            </a:r>
            <a:r>
              <a:rPr lang="en-US" dirty="0" smtClean="0"/>
              <a:t>period</a:t>
            </a:r>
            <a:r>
              <a:rPr lang="sr-Latn-RS" dirty="0" smtClean="0"/>
              <a:t> begins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The 3-year-old child</a:t>
            </a:r>
            <a:endParaRPr lang="en-US" b="1" dirty="0"/>
          </a:p>
          <a:p>
            <a:r>
              <a:rPr lang="en-US" dirty="0"/>
              <a:t>The child now tends to play with another child, or at times in a group of three or four. </a:t>
            </a:r>
            <a:endParaRPr lang="sr-Latn-RS" dirty="0" smtClean="0"/>
          </a:p>
          <a:p>
            <a:r>
              <a:rPr lang="en-US" dirty="0" smtClean="0"/>
              <a:t>There </a:t>
            </a:r>
            <a:r>
              <a:rPr lang="en-US" dirty="0"/>
              <a:t>are often brief conflicts, even with special </a:t>
            </a:r>
            <a:r>
              <a:rPr lang="en-US" dirty="0" smtClean="0"/>
              <a:t>friends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sr-Latn-RS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conflicts </a:t>
            </a:r>
            <a:r>
              <a:rPr lang="sr-Latn-RS" dirty="0" smtClean="0"/>
              <a:t>are </a:t>
            </a:r>
            <a:r>
              <a:rPr lang="en-US" dirty="0" smtClean="0"/>
              <a:t>often </a:t>
            </a:r>
            <a:r>
              <a:rPr lang="en-US" dirty="0"/>
              <a:t>about the possession of some toy. </a:t>
            </a:r>
            <a:endParaRPr lang="sr-Latn-RS" dirty="0" smtClean="0"/>
          </a:p>
          <a:p>
            <a:r>
              <a:rPr lang="en-US" dirty="0" smtClean="0"/>
              <a:t>Yet</a:t>
            </a:r>
            <a:r>
              <a:rPr lang="en-US" dirty="0"/>
              <a:t>, most children will sometimes </a:t>
            </a:r>
            <a:r>
              <a:rPr lang="en-US" dirty="0" smtClean="0"/>
              <a:t>sympathize </a:t>
            </a:r>
            <a:r>
              <a:rPr lang="en-US" dirty="0"/>
              <a:t>with and help others. 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The 4-year-old </a:t>
            </a:r>
            <a:r>
              <a:rPr lang="en-US" b="1" u="sng" dirty="0" smtClean="0"/>
              <a:t>child</a:t>
            </a:r>
            <a:r>
              <a:rPr lang="en-US" b="1" dirty="0"/>
              <a:t> </a:t>
            </a:r>
          </a:p>
          <a:p>
            <a:r>
              <a:rPr lang="en-US" dirty="0"/>
              <a:t>The child now usually prefers to play in small groups. </a:t>
            </a:r>
            <a:endParaRPr lang="sr-Latn-RS" dirty="0" smtClean="0"/>
          </a:p>
          <a:p>
            <a:r>
              <a:rPr lang="en-US" dirty="0" smtClean="0"/>
              <a:t>Many </a:t>
            </a:r>
            <a:r>
              <a:rPr lang="en-US" dirty="0"/>
              <a:t>are “bossy” and like to show off. </a:t>
            </a:r>
            <a:endParaRPr lang="sr-Latn-RS" dirty="0" smtClean="0"/>
          </a:p>
          <a:p>
            <a:r>
              <a:rPr lang="en-US" dirty="0" smtClean="0"/>
              <a:t>Conflicts </a:t>
            </a:r>
            <a:r>
              <a:rPr lang="en-US" dirty="0"/>
              <a:t>are fewer but tend to last longer. </a:t>
            </a:r>
            <a:endParaRPr lang="sr-Latn-RS" dirty="0" smtClean="0"/>
          </a:p>
          <a:p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/>
              <a:t>children will share toys and may defend other children. </a:t>
            </a:r>
            <a:endParaRPr lang="sr-Latn-RS" dirty="0" smtClean="0"/>
          </a:p>
          <a:p>
            <a:r>
              <a:rPr lang="en-US" dirty="0" smtClean="0"/>
              <a:t>With </a:t>
            </a:r>
            <a:r>
              <a:rPr lang="en-US" dirty="0"/>
              <a:t>adults most children are more cooperative, but the rebellious period may still appear with some.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The 5-year-old </a:t>
            </a:r>
            <a:r>
              <a:rPr lang="en-US" b="1" u="sng" dirty="0" smtClean="0"/>
              <a:t>child</a:t>
            </a:r>
            <a:endParaRPr lang="en-US" b="1" dirty="0"/>
          </a:p>
          <a:p>
            <a:r>
              <a:rPr lang="en-US" dirty="0" smtClean="0"/>
              <a:t>On average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en-US" dirty="0"/>
              <a:t>more than half the time is spent in playing with others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smtClean="0"/>
              <a:t>Individual </a:t>
            </a:r>
            <a:r>
              <a:rPr lang="en-US" dirty="0"/>
              <a:t>friendships are stronger. </a:t>
            </a:r>
            <a:endParaRPr lang="sr-Latn-RS" dirty="0" smtClean="0"/>
          </a:p>
          <a:p>
            <a:r>
              <a:rPr lang="en-US" dirty="0" smtClean="0"/>
              <a:t>The </a:t>
            </a:r>
            <a:r>
              <a:rPr lang="en-US" dirty="0"/>
              <a:t>child enjoys independence from </a:t>
            </a:r>
            <a:r>
              <a:rPr lang="en-US" dirty="0" smtClean="0"/>
              <a:t>adults. </a:t>
            </a:r>
            <a:endParaRPr lang="en-US" dirty="0"/>
          </a:p>
          <a:p>
            <a:r>
              <a:rPr lang="en-US" i="1" u="sng" dirty="0"/>
              <a:t>An </a:t>
            </a:r>
            <a:r>
              <a:rPr lang="en-US" i="1" u="sng" dirty="0" smtClean="0"/>
              <a:t>important </a:t>
            </a:r>
            <a:r>
              <a:rPr lang="en-US" i="1" u="sng" dirty="0"/>
              <a:t>question </a:t>
            </a:r>
            <a:r>
              <a:rPr lang="en-US" i="1" u="sng" dirty="0" smtClean="0"/>
              <a:t>is</a:t>
            </a:r>
            <a:r>
              <a:rPr lang="sr-Latn-RS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sr-Latn-RS" dirty="0" smtClean="0"/>
              <a:t>- C</a:t>
            </a:r>
            <a:r>
              <a:rPr lang="en-US" dirty="0" smtClean="0"/>
              <a:t>an </a:t>
            </a:r>
            <a:r>
              <a:rPr lang="en-US" dirty="0"/>
              <a:t>the child who has not been to </a:t>
            </a:r>
            <a:r>
              <a:rPr lang="en-US" dirty="0" smtClean="0"/>
              <a:t>nursery</a:t>
            </a:r>
            <a:r>
              <a:rPr lang="sr-Latn-RS" dirty="0" smtClean="0"/>
              <a:t> </a:t>
            </a:r>
            <a:r>
              <a:rPr lang="en-US" dirty="0" smtClean="0"/>
              <a:t>school </a:t>
            </a:r>
            <a:r>
              <a:rPr lang="en-US" dirty="0"/>
              <a:t>before five quickly catch up with others in social development on entering the primary </a:t>
            </a:r>
            <a:r>
              <a:rPr lang="en-US" dirty="0" smtClean="0"/>
              <a:t>school? What do you think?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908720"/>
            <a:ext cx="8183880" cy="3809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In the second part of the lesson, we are going to discuss two typical problems that teachers at nursery school deal with</a:t>
            </a:r>
            <a:r>
              <a:rPr lang="en-US" sz="3200" dirty="0" smtClean="0"/>
              <a:t>: </a:t>
            </a:r>
            <a:r>
              <a:rPr lang="en-US" sz="3200" b="1" dirty="0" smtClean="0"/>
              <a:t>name-calling</a:t>
            </a:r>
            <a:r>
              <a:rPr lang="en-US" sz="3200" dirty="0" smtClean="0"/>
              <a:t> </a:t>
            </a:r>
            <a:r>
              <a:rPr lang="en-US" sz="3200" dirty="0" smtClean="0"/>
              <a:t>and </a:t>
            </a:r>
          </a:p>
          <a:p>
            <a:pPr marL="0" indent="0">
              <a:buNone/>
            </a:pPr>
            <a:r>
              <a:rPr lang="en-US" sz="3200" b="1" dirty="0"/>
              <a:t>t</a:t>
            </a:r>
            <a:r>
              <a:rPr lang="en-US" sz="3200" b="1" dirty="0" smtClean="0"/>
              <a:t>eaching children to share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3597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fontScale="92500" lnSpcReduction="20000"/>
          </a:bodyPr>
          <a:lstStyle/>
          <a:p>
            <a:r>
              <a:rPr lang="sr-Latn-CS" sz="4000" b="1" u="sng" dirty="0" err="1"/>
              <a:t>Name</a:t>
            </a:r>
            <a:r>
              <a:rPr lang="sr-Latn-CS" sz="4000" b="1" u="sng" dirty="0"/>
              <a:t>-</a:t>
            </a:r>
            <a:r>
              <a:rPr lang="sr-Latn-CS" sz="4000" b="1" u="sng" dirty="0" err="1"/>
              <a:t>Calling</a:t>
            </a:r>
            <a:r>
              <a:rPr lang="sr-Latn-CS" sz="4000" b="1" u="sng" dirty="0"/>
              <a:t>: </a:t>
            </a:r>
            <a:endParaRPr lang="sr-Latn-CS" sz="4000" b="1" u="sng" dirty="0" smtClean="0"/>
          </a:p>
          <a:p>
            <a:pPr>
              <a:buNone/>
            </a:pPr>
            <a:r>
              <a:rPr lang="sr-Latn-CS" sz="4000" b="1" u="sng" dirty="0" err="1" smtClean="0"/>
              <a:t>When</a:t>
            </a:r>
            <a:r>
              <a:rPr lang="sr-Latn-CS" sz="4000" b="1" u="sng" dirty="0" smtClean="0"/>
              <a:t> </a:t>
            </a:r>
            <a:r>
              <a:rPr lang="sr-Latn-CS" sz="4000" b="1" u="sng" dirty="0"/>
              <a:t>Do </a:t>
            </a:r>
            <a:r>
              <a:rPr lang="sr-Latn-CS" sz="4000" b="1" u="sng" dirty="0" err="1"/>
              <a:t>You</a:t>
            </a:r>
            <a:r>
              <a:rPr lang="sr-Latn-CS" sz="4000" b="1" u="sng" dirty="0"/>
              <a:t> </a:t>
            </a:r>
            <a:r>
              <a:rPr lang="sr-Latn-CS" sz="4000" b="1" u="sng" dirty="0" err="1"/>
              <a:t>Step</a:t>
            </a:r>
            <a:r>
              <a:rPr lang="sr-Latn-CS" sz="4000" b="1" u="sng" dirty="0"/>
              <a:t> In</a:t>
            </a:r>
            <a:r>
              <a:rPr lang="sr-Latn-CS" sz="4000" b="1" dirty="0" smtClean="0"/>
              <a:t>?</a:t>
            </a:r>
          </a:p>
          <a:p>
            <a:pPr>
              <a:buNone/>
            </a:pPr>
            <a:endParaRPr lang="en-US" dirty="0"/>
          </a:p>
          <a:p>
            <a:pPr lvl="0">
              <a:buClr>
                <a:srgbClr val="D34817"/>
              </a:buClr>
            </a:pPr>
            <a:r>
              <a:rPr lang="sr-Latn-CS" sz="3200" dirty="0">
                <a:solidFill>
                  <a:prstClr val="black"/>
                </a:solidFill>
              </a:rPr>
              <a:t>Name-calling is a kind of </a:t>
            </a:r>
            <a:r>
              <a:rPr lang="sr-Latn-CS" sz="3200" dirty="0" smtClean="0">
                <a:solidFill>
                  <a:prstClr val="black"/>
                </a:solidFill>
              </a:rPr>
              <a:t>teasing</a:t>
            </a:r>
            <a:endParaRPr lang="sr-Latn-CS" sz="32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sr-Latn-CS" sz="32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sr-Latn-CS" sz="3200" dirty="0">
                <a:solidFill>
                  <a:prstClr val="black"/>
                </a:solidFill>
              </a:rPr>
              <a:t>Some kids do a lot of it and others never do it. </a:t>
            </a:r>
          </a:p>
          <a:p>
            <a:pPr lvl="0">
              <a:buClr>
                <a:srgbClr val="D34817"/>
              </a:buClr>
              <a:buNone/>
            </a:pPr>
            <a:endParaRPr lang="sr-Latn-CS" sz="32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</a:pPr>
            <a:r>
              <a:rPr lang="sr-Latn-CS" sz="3200" dirty="0">
                <a:solidFill>
                  <a:prstClr val="black"/>
                </a:solidFill>
              </a:rPr>
              <a:t>They may hear name calling at home, on </a:t>
            </a:r>
            <a:r>
              <a:rPr lang="en-US" sz="3200" dirty="0" smtClean="0">
                <a:solidFill>
                  <a:prstClr val="black"/>
                </a:solidFill>
              </a:rPr>
              <a:t>the media </a:t>
            </a:r>
            <a:r>
              <a:rPr lang="sr-Latn-CS" sz="3200" dirty="0" smtClean="0">
                <a:solidFill>
                  <a:prstClr val="black"/>
                </a:solidFill>
              </a:rPr>
              <a:t>or </a:t>
            </a:r>
            <a:r>
              <a:rPr lang="sr-Latn-CS" sz="3200" dirty="0">
                <a:solidFill>
                  <a:prstClr val="black"/>
                </a:solidFill>
              </a:rPr>
              <a:t>from other kids. </a:t>
            </a:r>
            <a:endParaRPr lang="en-US" sz="3200" dirty="0">
              <a:solidFill>
                <a:prstClr val="black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577</TotalTime>
  <Words>1284</Words>
  <Application>Microsoft Office PowerPoint</Application>
  <PresentationFormat>On-screen Show (4:3)</PresentationFormat>
  <Paragraphs>147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Aspect</vt:lpstr>
      <vt:lpstr>PowerPoint Presentation</vt:lpstr>
      <vt:lpstr>Children’s Social Behaviour in Nursery School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Social Behaviour in Nursery School</dc:title>
  <dc:creator>Nigal</dc:creator>
  <cp:lastModifiedBy>Inspirion 15 3878</cp:lastModifiedBy>
  <cp:revision>43</cp:revision>
  <dcterms:created xsi:type="dcterms:W3CDTF">2015-10-14T19:01:35Z</dcterms:created>
  <dcterms:modified xsi:type="dcterms:W3CDTF">2023-10-23T22:43:09Z</dcterms:modified>
</cp:coreProperties>
</file>